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40"/>
  </p:notesMasterIdLst>
  <p:sldIdLst>
    <p:sldId id="256" r:id="rId3"/>
    <p:sldId id="259" r:id="rId4"/>
    <p:sldId id="293" r:id="rId5"/>
    <p:sldId id="258" r:id="rId6"/>
    <p:sldId id="257" r:id="rId7"/>
    <p:sldId id="294" r:id="rId8"/>
    <p:sldId id="290" r:id="rId9"/>
    <p:sldId id="295" r:id="rId10"/>
    <p:sldId id="296" r:id="rId11"/>
    <p:sldId id="352" r:id="rId12"/>
    <p:sldId id="297" r:id="rId13"/>
    <p:sldId id="301" r:id="rId14"/>
    <p:sldId id="302" r:id="rId15"/>
    <p:sldId id="307" r:id="rId16"/>
    <p:sldId id="308" r:id="rId17"/>
    <p:sldId id="310" r:id="rId18"/>
    <p:sldId id="309" r:id="rId19"/>
    <p:sldId id="311" r:id="rId20"/>
    <p:sldId id="312" r:id="rId21"/>
    <p:sldId id="313" r:id="rId22"/>
    <p:sldId id="329" r:id="rId23"/>
    <p:sldId id="331" r:id="rId24"/>
    <p:sldId id="330" r:id="rId25"/>
    <p:sldId id="334" r:id="rId26"/>
    <p:sldId id="354" r:id="rId27"/>
    <p:sldId id="335" r:id="rId28"/>
    <p:sldId id="336" r:id="rId29"/>
    <p:sldId id="357" r:id="rId30"/>
    <p:sldId id="346" r:id="rId31"/>
    <p:sldId id="343" r:id="rId32"/>
    <p:sldId id="344" r:id="rId33"/>
    <p:sldId id="353" r:id="rId34"/>
    <p:sldId id="337" r:id="rId35"/>
    <p:sldId id="338" r:id="rId36"/>
    <p:sldId id="339" r:id="rId37"/>
    <p:sldId id="358" r:id="rId38"/>
    <p:sldId id="359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88811" autoAdjust="0"/>
  </p:normalViewPr>
  <p:slideViewPr>
    <p:cSldViewPr snapToGrid="0">
      <p:cViewPr varScale="1">
        <p:scale>
          <a:sx n="64" d="100"/>
          <a:sy n="64" d="100"/>
        </p:scale>
        <p:origin x="1292" y="56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6D8E-CC1B-447A-9340-952C59477282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79C67-90D4-477F-BCE5-C8DFDE0C2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58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79C67-90D4-477F-BCE5-C8DFDE0C248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57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/>
          <p:nvPr/>
        </p:nvSpPr>
        <p:spPr>
          <a:xfrm flipV="1">
            <a:off x="0" y="197440"/>
            <a:ext cx="9144000" cy="7092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/>
        </p:nvSpPr>
        <p:spPr>
          <a:xfrm>
            <a:off x="2" y="6334319"/>
            <a:ext cx="9144001" cy="6599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500" spc="-2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r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9744" y="6459787"/>
            <a:ext cx="190468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13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國立清華大學 普通物理實驗室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153201" y="57303"/>
            <a:ext cx="1826512" cy="393708"/>
            <a:chOff x="153201" y="57303"/>
            <a:chExt cx="1826512" cy="393708"/>
          </a:xfrm>
        </p:grpSpPr>
        <p:sp>
          <p:nvSpPr>
            <p:cNvPr id="12" name="矩形 11"/>
            <p:cNvSpPr/>
            <p:nvPr/>
          </p:nvSpPr>
          <p:spPr>
            <a:xfrm>
              <a:off x="153201" y="57303"/>
              <a:ext cx="1826512" cy="365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01" y="85709"/>
              <a:ext cx="1826512" cy="365302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9692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2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8"/>
          <p:cNvSpPr/>
          <p:nvPr/>
        </p:nvSpPr>
        <p:spPr>
          <a:xfrm>
            <a:off x="2" y="6334319"/>
            <a:ext cx="9144001" cy="6599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3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13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529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14" y="484907"/>
            <a:ext cx="5587925" cy="6179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765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58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429133" y="241446"/>
            <a:ext cx="4194293" cy="1013912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700" dirty="0">
                <a:solidFill>
                  <a:sysClr val="windowText" lastClr="000000"/>
                </a:solidFill>
              </a:rPr>
              <a:t>按一下以編輯母片標題樣式</a:t>
            </a:r>
            <a:endParaRPr lang="en-US" sz="27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95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540" y="108157"/>
            <a:ext cx="5224368" cy="807840"/>
          </a:xfrm>
          <a:solidFill>
            <a:schemeClr val="bg1"/>
          </a:solidFill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153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2" name="群組 14">
            <a:extLst>
              <a:ext uri="{FF2B5EF4-FFF2-40B4-BE49-F238E27FC236}">
                <a16:creationId xmlns:a16="http://schemas.microsoft.com/office/drawing/2014/main" id="{D0192354-3A1E-4A65-8721-B18B58215420}"/>
              </a:ext>
            </a:extLst>
          </p:cNvPr>
          <p:cNvGrpSpPr>
            <a:grpSpLocks/>
          </p:cNvGrpSpPr>
          <p:nvPr/>
        </p:nvGrpSpPr>
        <p:grpSpPr bwMode="auto">
          <a:xfrm>
            <a:off x="220663" y="228600"/>
            <a:ext cx="8542337" cy="1052513"/>
            <a:chOff x="220663" y="228600"/>
            <a:chExt cx="8542337" cy="1052513"/>
          </a:xfrm>
        </p:grpSpPr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1DDC4FE7-0AC7-4A72-8734-F8A8FD9D8F9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511175" y="336550"/>
              <a:ext cx="438150" cy="474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9E4F6511-3873-4704-813F-54F63F1D78B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893763" y="336550"/>
              <a:ext cx="328612" cy="474663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ACC3484C-7D6C-4CEE-8FB5-48ACCF1BE72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635000" y="758825"/>
              <a:ext cx="422275" cy="47466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16" name="Rectangle 21">
              <a:extLst>
                <a:ext uri="{FF2B5EF4-FFF2-40B4-BE49-F238E27FC236}">
                  <a16:creationId xmlns:a16="http://schemas.microsoft.com/office/drawing/2014/main" id="{5AFD9AB8-3425-4E34-8494-CB45E850F8C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4888" y="758825"/>
              <a:ext cx="368300" cy="474663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id="{81B55864-41A7-4150-ABB7-95566706B5A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20663" y="685800"/>
              <a:ext cx="560387" cy="42227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55BCC6F3-9025-41CE-9C8D-30C83D3062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55663" y="228600"/>
              <a:ext cx="31750" cy="10525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DD66D6DB-6D92-4186-89BB-B258099AD2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6575" y="1019175"/>
              <a:ext cx="8226425" cy="3175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Symbol" panose="05050102010706020507" pitchFamily="18" charset="2"/>
                  <a:ea typeface="新細明體" panose="02020500000000000000" pitchFamily="18" charset="-120"/>
                  <a:sym typeface="Wingdings" panose="05000000000000000000" pitchFamily="2" charset="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2400">
                <a:latin typeface="Tahoma" panose="020B0604030504040204" pitchFamily="34" charset="0"/>
              </a:endParaRPr>
            </a:p>
          </p:txBody>
        </p:sp>
      </p:grpSp>
      <p:sp>
        <p:nvSpPr>
          <p:cNvPr id="20" name="副標題 4">
            <a:extLst>
              <a:ext uri="{FF2B5EF4-FFF2-40B4-BE49-F238E27FC236}">
                <a16:creationId xmlns:a16="http://schemas.microsoft.com/office/drawing/2014/main" id="{5D7136BF-8663-44A7-877A-38F60B67F805}"/>
              </a:ext>
            </a:extLst>
          </p:cNvPr>
          <p:cNvSpPr txBox="1">
            <a:spLocks/>
          </p:cNvSpPr>
          <p:nvPr/>
        </p:nvSpPr>
        <p:spPr>
          <a:xfrm>
            <a:off x="74613" y="6399213"/>
            <a:ext cx="2614612" cy="42545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zh-TW" altLang="en-US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1776914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副標題 4">
            <a:extLst>
              <a:ext uri="{FF2B5EF4-FFF2-40B4-BE49-F238E27FC236}">
                <a16:creationId xmlns:a16="http://schemas.microsoft.com/office/drawing/2014/main" id="{688BA1B4-6601-4549-A661-D9599AE7BF13}"/>
              </a:ext>
            </a:extLst>
          </p:cNvPr>
          <p:cNvSpPr txBox="1">
            <a:spLocks/>
          </p:cNvSpPr>
          <p:nvPr/>
        </p:nvSpPr>
        <p:spPr>
          <a:xfrm>
            <a:off x="74613" y="6399213"/>
            <a:ext cx="2614612" cy="42545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zh-TW" altLang="en-US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182238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49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15" y="484909"/>
            <a:ext cx="5587925" cy="6179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34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89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278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185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90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/>
        </p:nvSpPr>
        <p:spPr>
          <a:xfrm>
            <a:off x="2" y="6334319"/>
            <a:ext cx="9144001" cy="6599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 algn="r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3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40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70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429134" y="241446"/>
            <a:ext cx="4194293" cy="1013912"/>
          </a:xfrm>
          <a:prstGeom prst="rect">
            <a:avLst/>
          </a:prstGeom>
        </p:spPr>
        <p:txBody>
          <a:bodyPr vert="horz" lIns="51435" tIns="25718" rIns="51435" bIns="25718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025" dirty="0">
                <a:solidFill>
                  <a:sysClr val="windowText" lastClr="000000"/>
                </a:solidFill>
              </a:rPr>
              <a:t>按一下以編輯母片標題樣式</a:t>
            </a:r>
            <a:endParaRPr lang="en-US" sz="2025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3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540" y="108157"/>
            <a:ext cx="5224368" cy="807840"/>
          </a:xfrm>
          <a:solidFill>
            <a:schemeClr val="bg1"/>
          </a:solidFill>
        </p:spPr>
        <p:txBody>
          <a:bodyPr/>
          <a:lstStyle>
            <a:lvl1pPr>
              <a:defRPr sz="3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75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/>
        </p:nvSpPr>
        <p:spPr>
          <a:xfrm>
            <a:off x="2" y="6334319"/>
            <a:ext cx="9144001" cy="6599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06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9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844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0"/>
            <a:ext cx="3486150" cy="365125"/>
          </a:xfrm>
        </p:spPr>
        <p:txBody>
          <a:bodyPr/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52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338"/>
              </a:spcAft>
              <a:buNone/>
              <a:defRPr sz="844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6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/>
        </p:nvSpPr>
        <p:spPr>
          <a:xfrm flipV="1">
            <a:off x="0" y="197440"/>
            <a:ext cx="9144000" cy="7092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9"/>
            <a:ext cx="9144001" cy="6599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282389"/>
            <a:ext cx="8208913" cy="48353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9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rgbClr val="FFFFFF"/>
                </a:solidFill>
              </a:defRPr>
            </a:lvl1pPr>
          </a:lstStyle>
          <a:p>
            <a:fld id="{7F57AA5C-39E3-40D0-80C7-9192E686982B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3714" y="484909"/>
            <a:ext cx="5224368" cy="6179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zh-TW" altLang="en-US" dirty="0"/>
              <a:t>按一下以編輯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 cap="all" baseline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rgbClr val="FFFFFF"/>
                </a:solidFill>
              </a:defRPr>
            </a:lvl1pPr>
          </a:lstStyle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53201" y="57303"/>
            <a:ext cx="1826512" cy="393708"/>
            <a:chOff x="153201" y="57303"/>
            <a:chExt cx="1826512" cy="393708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5" name="矩形 14"/>
            <p:cNvSpPr/>
            <p:nvPr/>
          </p:nvSpPr>
          <p:spPr>
            <a:xfrm>
              <a:off x="153201" y="57303"/>
              <a:ext cx="1826512" cy="365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effectLst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01" y="85709"/>
              <a:ext cx="1826512" cy="365302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39744" y="6459787"/>
            <a:ext cx="190468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13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國立清華大學 普通物理實驗室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4DF27C1-B21C-46EA-B7EC-4025931BCA1D}"/>
              </a:ext>
            </a:extLst>
          </p:cNvPr>
          <p:cNvSpPr txBox="1"/>
          <p:nvPr/>
        </p:nvSpPr>
        <p:spPr>
          <a:xfrm>
            <a:off x="8040086" y="6411434"/>
            <a:ext cx="8672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solidFill>
                  <a:schemeClr val="bg1"/>
                </a:solidFill>
              </a:rPr>
              <a:t>By FYLEE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4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514350" rtl="0" eaLnBrk="1" latinLnBrk="0" hangingPunct="1">
        <a:lnSpc>
          <a:spcPct val="85000"/>
        </a:lnSpc>
        <a:spcBef>
          <a:spcPct val="0"/>
        </a:spcBef>
        <a:buNone/>
        <a:defRPr sz="3300" b="1" kern="1200" spc="-28" baseline="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675"/>
        </a:spcBef>
        <a:spcAft>
          <a:spcPts val="113"/>
        </a:spcAft>
        <a:buClr>
          <a:srgbClr val="9966FF"/>
        </a:buClr>
        <a:buSzPct val="100000"/>
        <a:buFont typeface="Wingdings" panose="05000000000000000000" pitchFamily="2" charset="2"/>
        <a:buNone/>
        <a:defRPr sz="135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112514" indent="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rgbClr val="9966FF"/>
        </a:buClr>
        <a:buFont typeface="Wingdings" panose="05000000000000000000" pitchFamily="2" charset="2"/>
        <a:buNone/>
        <a:defRPr sz="1238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216027" indent="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rgbClr val="9966FF"/>
        </a:buClr>
        <a:buFont typeface="Arial" panose="020B0604020202020204" pitchFamily="34" charset="0"/>
        <a:buNone/>
        <a:defRPr sz="1125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318897" indent="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rgbClr val="9966FF"/>
        </a:buClr>
        <a:buFont typeface="Arial" panose="020B0604020202020204" pitchFamily="34" charset="0"/>
        <a:buNone/>
        <a:defRPr sz="1125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421767" indent="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rgbClr val="9966FF"/>
        </a:buClr>
        <a:buFont typeface="Arial" panose="020B0604020202020204" pitchFamily="34" charset="0"/>
        <a:buNone/>
        <a:defRPr sz="1125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618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31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43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56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/>
        </p:nvSpPr>
        <p:spPr>
          <a:xfrm flipV="1">
            <a:off x="0" y="197440"/>
            <a:ext cx="9144000" cy="7092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1" y="1282389"/>
            <a:ext cx="8208913" cy="48353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3714" y="484907"/>
            <a:ext cx="5224368" cy="6179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zh-TW" altLang="en-US" dirty="0"/>
              <a:t>按一下以編輯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cap="all" baseline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1921FEFE-C464-4BB5-A135-7231819AC1C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53201" y="57303"/>
            <a:ext cx="1826512" cy="393708"/>
            <a:chOff x="153201" y="57303"/>
            <a:chExt cx="1826512" cy="393708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5" name="矩形 14"/>
            <p:cNvSpPr/>
            <p:nvPr/>
          </p:nvSpPr>
          <p:spPr>
            <a:xfrm>
              <a:off x="153201" y="57303"/>
              <a:ext cx="1826512" cy="365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effectLst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01" y="85709"/>
              <a:ext cx="1826512" cy="365302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0" y="6402343"/>
            <a:ext cx="3583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國立清華大學 普通物理實驗室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4DF27C1-B21C-46EA-B7EC-4025931BCA1D}"/>
              </a:ext>
            </a:extLst>
          </p:cNvPr>
          <p:cNvSpPr txBox="1"/>
          <p:nvPr/>
        </p:nvSpPr>
        <p:spPr>
          <a:xfrm>
            <a:off x="8040085" y="6453336"/>
            <a:ext cx="916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bg1"/>
                </a:solidFill>
              </a:rPr>
              <a:t>By FYLEE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4400" b="1" kern="1200" spc="-38" baseline="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9966FF"/>
        </a:buClr>
        <a:buSzPct val="100000"/>
        <a:buFont typeface="Wingdings" panose="05000000000000000000" pitchFamily="2" charset="2"/>
        <a:buNone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150019" indent="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9966FF"/>
        </a:buClr>
        <a:buFont typeface="Wingdings" panose="05000000000000000000" pitchFamily="2" charset="2"/>
        <a:buNone/>
        <a:defRPr sz="165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288036" indent="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9966FF"/>
        </a:buClr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425196" indent="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9966FF"/>
        </a:buClr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562356" indent="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9966FF"/>
        </a:buClr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hyslets.org/tracker/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physlets.org/tracker/tracker_help.pdf" TargetMode="Externa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D19DD-8525-45D6-9851-02AE9BA4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9" y="663811"/>
            <a:ext cx="7353161" cy="2248354"/>
          </a:xfrm>
        </p:spPr>
        <p:txBody>
          <a:bodyPr anchor="ctr"/>
          <a:lstStyle/>
          <a:p>
            <a:r>
              <a:rPr lang="en-US" altLang="zh-TW" b="1" dirty="0"/>
              <a:t>Tracker</a:t>
            </a:r>
            <a:br>
              <a:rPr lang="en-US" altLang="zh-TW" b="1" dirty="0"/>
            </a:br>
            <a:r>
              <a:rPr lang="en-US" altLang="zh-TW" b="1" dirty="0"/>
              <a:t> – Newton's Second Law</a:t>
            </a:r>
            <a:endParaRPr lang="zh-TW" altLang="en-US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88B954-88C0-4B9D-B71B-7CFFFAA08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1" y="3067972"/>
            <a:ext cx="8208913" cy="3049798"/>
          </a:xfrm>
        </p:spPr>
        <p:txBody>
          <a:bodyPr>
            <a:normAutofit/>
          </a:bodyPr>
          <a:lstStyle/>
          <a:p>
            <a:pPr algn="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以牛二運動為例</a:t>
            </a:r>
          </a:p>
          <a:p>
            <a:pPr algn="r"/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619B690-4983-4809-A765-13B5B1EF826C}"/>
              </a:ext>
            </a:extLst>
          </p:cNvPr>
          <p:cNvSpPr txBox="1"/>
          <p:nvPr/>
        </p:nvSpPr>
        <p:spPr>
          <a:xfrm>
            <a:off x="6049689" y="5363597"/>
            <a:ext cx="2803439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dirty="0"/>
              <a:t>Tracker-6.1.3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版本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2023/9/8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李芳瑜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3CD6D4F-E0EF-46A2-BDD2-ABDBD4E03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87" y="3790028"/>
            <a:ext cx="5340701" cy="2133694"/>
          </a:xfrm>
          <a:prstGeom prst="roundRect">
            <a:avLst>
              <a:gd name="adj" fmla="val 808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99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0FF0E77-CF70-4967-B098-C97FDA917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26" y="1392672"/>
            <a:ext cx="6810054" cy="480374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B960DA2-6897-496D-9064-199A509B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6354"/>
            <a:ext cx="7543800" cy="1319533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dirty="0"/>
              <a:t>If need to rotate the video:</a:t>
            </a:r>
            <a:br>
              <a:rPr lang="en-US" altLang="zh-TW" dirty="0"/>
            </a:br>
            <a:r>
              <a:rPr lang="en-US" altLang="zh-TW" dirty="0"/>
              <a:t>Video filters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969BEC0-98EC-48F3-BC22-BF428BA37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54" y="3429000"/>
            <a:ext cx="2648320" cy="29436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5E1C3F9-4577-456C-9C7F-E844624059C9}"/>
              </a:ext>
            </a:extLst>
          </p:cNvPr>
          <p:cNvSpPr/>
          <p:nvPr/>
        </p:nvSpPr>
        <p:spPr>
          <a:xfrm flipH="1" flipV="1">
            <a:off x="1586052" y="1878791"/>
            <a:ext cx="811823" cy="3524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0085AC-F68B-4480-BEE6-5927B5296AD2}"/>
              </a:ext>
            </a:extLst>
          </p:cNvPr>
          <p:cNvSpPr/>
          <p:nvPr/>
        </p:nvSpPr>
        <p:spPr>
          <a:xfrm flipH="1" flipV="1">
            <a:off x="3523549" y="3746231"/>
            <a:ext cx="811823" cy="3524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A8E8632-606D-4056-83A2-DD1BCC06B6AF}"/>
              </a:ext>
            </a:extLst>
          </p:cNvPr>
          <p:cNvSpPr txBox="1"/>
          <p:nvPr/>
        </p:nvSpPr>
        <p:spPr>
          <a:xfrm>
            <a:off x="1169620" y="4639208"/>
            <a:ext cx="403007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Video/ Filters/New/Rotate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4527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DE8E4238-17B6-458B-BC97-E14A8F5C5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31" y="1454182"/>
            <a:ext cx="7560138" cy="50028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416D50E-D24A-4476-A9C6-5F829AD3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0574"/>
            <a:ext cx="7543800" cy="14400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altLang="zh-TW" b="1" dirty="0"/>
              <a:t>2. Identify the frames ("video clip") you wish to analyze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D4E2AB9-18FF-43FA-B694-177E01C98469}"/>
              </a:ext>
            </a:extLst>
          </p:cNvPr>
          <p:cNvSpPr/>
          <p:nvPr/>
        </p:nvSpPr>
        <p:spPr>
          <a:xfrm>
            <a:off x="298438" y="4947415"/>
            <a:ext cx="102254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frame</a:t>
            </a:r>
            <a:endParaRPr lang="zh-TW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8E93DE-A26E-43B8-B325-FD0B850435F6}"/>
              </a:ext>
            </a:extLst>
          </p:cNvPr>
          <p:cNvSpPr/>
          <p:nvPr/>
        </p:nvSpPr>
        <p:spPr>
          <a:xfrm>
            <a:off x="1399482" y="4936381"/>
            <a:ext cx="139974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Play rate</a:t>
            </a:r>
            <a:endParaRPr lang="zh-TW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51B93F-52D4-4D85-B955-72B74394809C}"/>
              </a:ext>
            </a:extLst>
          </p:cNvPr>
          <p:cNvSpPr/>
          <p:nvPr/>
        </p:nvSpPr>
        <p:spPr>
          <a:xfrm>
            <a:off x="6990268" y="4847887"/>
            <a:ext cx="148470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step size </a:t>
            </a:r>
            <a:endParaRPr lang="zh-TW" altLang="en-US" sz="2400" dirty="0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2F52239B-8E31-4A68-B30F-61D88134AD6F}"/>
              </a:ext>
            </a:extLst>
          </p:cNvPr>
          <p:cNvCxnSpPr/>
          <p:nvPr/>
        </p:nvCxnSpPr>
        <p:spPr>
          <a:xfrm flipV="1">
            <a:off x="7699076" y="5388121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45875DC0-A2B5-4559-A240-4C23C6E45AF7}"/>
              </a:ext>
            </a:extLst>
          </p:cNvPr>
          <p:cNvCxnSpPr/>
          <p:nvPr/>
        </p:nvCxnSpPr>
        <p:spPr>
          <a:xfrm flipV="1">
            <a:off x="1631238" y="5383398"/>
            <a:ext cx="0" cy="309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E6AD481D-2B14-422A-B001-B6C11253859F}"/>
              </a:ext>
            </a:extLst>
          </p:cNvPr>
          <p:cNvCxnSpPr/>
          <p:nvPr/>
        </p:nvCxnSpPr>
        <p:spPr>
          <a:xfrm flipV="1">
            <a:off x="1172598" y="5383398"/>
            <a:ext cx="0" cy="309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F32C24FA-D0E7-4945-99AE-0EC77D003F6E}"/>
              </a:ext>
            </a:extLst>
          </p:cNvPr>
          <p:cNvSpPr/>
          <p:nvPr/>
        </p:nvSpPr>
        <p:spPr>
          <a:xfrm>
            <a:off x="1710750" y="6309786"/>
            <a:ext cx="300755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start and end frames</a:t>
            </a:r>
            <a:endParaRPr lang="zh-TW" altLang="en-US" sz="2400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9252CB8C-473F-40C2-AC01-B2AC0E71B24F}"/>
              </a:ext>
            </a:extLst>
          </p:cNvPr>
          <p:cNvCxnSpPr>
            <a:cxnSpLocks/>
          </p:cNvCxnSpPr>
          <p:nvPr/>
        </p:nvCxnSpPr>
        <p:spPr>
          <a:xfrm>
            <a:off x="2666136" y="6003317"/>
            <a:ext cx="0" cy="288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89547152-7054-4E9B-8130-F267A305C53A}"/>
              </a:ext>
            </a:extLst>
          </p:cNvPr>
          <p:cNvSpPr/>
          <p:nvPr/>
        </p:nvSpPr>
        <p:spPr>
          <a:xfrm>
            <a:off x="4572000" y="2022492"/>
            <a:ext cx="648929" cy="378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7DF27AB-B6DE-48CA-9782-6C2F5D4EB01A}"/>
              </a:ext>
            </a:extLst>
          </p:cNvPr>
          <p:cNvSpPr/>
          <p:nvPr/>
        </p:nvSpPr>
        <p:spPr>
          <a:xfrm>
            <a:off x="4175951" y="2520087"/>
            <a:ext cx="273504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Select Zoom Level</a:t>
            </a:r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92BF99-1662-4512-AA1E-81B3337F6225}"/>
              </a:ext>
            </a:extLst>
          </p:cNvPr>
          <p:cNvSpPr/>
          <p:nvPr/>
        </p:nvSpPr>
        <p:spPr>
          <a:xfrm>
            <a:off x="1154872" y="3323379"/>
            <a:ext cx="586891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Zoom in / zoom out:</a:t>
            </a:r>
          </a:p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Click on the film and roll the mouse wheel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2557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FBE72ED-A28D-4ABA-8538-A53DD1503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54"/>
          <a:stretch/>
        </p:blipFill>
        <p:spPr>
          <a:xfrm>
            <a:off x="1053397" y="2490162"/>
            <a:ext cx="6997144" cy="230343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416D50E-D24A-4476-A9C6-5F829AD3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963"/>
            <a:ext cx="7543800" cy="12960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altLang="zh-TW" sz="4400" b="1" dirty="0"/>
              <a:t>Video-Clip</a:t>
            </a:r>
            <a:r>
              <a:rPr lang="en-US" altLang="zh-TW" b="1" dirty="0"/>
              <a:t> Settings</a:t>
            </a:r>
            <a:r>
              <a:rPr lang="zh-TW" altLang="en-US" b="1" dirty="0"/>
              <a:t> </a:t>
            </a:r>
            <a:r>
              <a:rPr lang="en-US" altLang="zh-TW" b="1" dirty="0"/>
              <a:t>(method 1)</a:t>
            </a:r>
            <a:br>
              <a:rPr lang="en-US" altLang="zh-TW" b="1" dirty="0"/>
            </a:br>
            <a:r>
              <a:rPr lang="en-US" altLang="zh-TW" sz="3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3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設定取樣範圍與間隔</a:t>
            </a:r>
            <a:r>
              <a:rPr lang="en-US" altLang="zh-TW" sz="3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en-US" dirty="0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2F52239B-8E31-4A68-B30F-61D88134AD6F}"/>
              </a:ext>
            </a:extLst>
          </p:cNvPr>
          <p:cNvCxnSpPr>
            <a:cxnSpLocks/>
          </p:cNvCxnSpPr>
          <p:nvPr/>
        </p:nvCxnSpPr>
        <p:spPr>
          <a:xfrm>
            <a:off x="2609013" y="4496827"/>
            <a:ext cx="0" cy="3090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598769B6-1AEA-4CF5-938B-9FF7721B022D}"/>
              </a:ext>
            </a:extLst>
          </p:cNvPr>
          <p:cNvSpPr/>
          <p:nvPr/>
        </p:nvSpPr>
        <p:spPr>
          <a:xfrm>
            <a:off x="1053397" y="4899714"/>
            <a:ext cx="572143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Drag the black in- and out-point markers to set the start and end frames</a:t>
            </a:r>
            <a:endParaRPr lang="zh-TW" altLang="en-US" sz="2400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A449FE2A-6EDD-4649-A60E-41B3DEC85DC6}"/>
              </a:ext>
            </a:extLst>
          </p:cNvPr>
          <p:cNvCxnSpPr>
            <a:cxnSpLocks/>
          </p:cNvCxnSpPr>
          <p:nvPr/>
        </p:nvCxnSpPr>
        <p:spPr>
          <a:xfrm>
            <a:off x="6831228" y="4496826"/>
            <a:ext cx="0" cy="3090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B7587B7B-7160-4F91-A786-ABDC3AAE1BF4}"/>
              </a:ext>
            </a:extLst>
          </p:cNvPr>
          <p:cNvCxnSpPr>
            <a:cxnSpLocks/>
          </p:cNvCxnSpPr>
          <p:nvPr/>
        </p:nvCxnSpPr>
        <p:spPr>
          <a:xfrm>
            <a:off x="2787113" y="4402464"/>
            <a:ext cx="459425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D3779623-6BBE-48DE-ABC8-D55425A3DEAF}"/>
              </a:ext>
            </a:extLst>
          </p:cNvPr>
          <p:cNvSpPr/>
          <p:nvPr/>
        </p:nvSpPr>
        <p:spPr>
          <a:xfrm>
            <a:off x="4535695" y="5837607"/>
            <a:ext cx="4478271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Click the step size control to set the step size in frames per step.</a:t>
            </a:r>
            <a:endParaRPr lang="zh-TW" altLang="en-US" sz="2400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A29972C7-64B0-41A4-B370-44166F165F96}"/>
              </a:ext>
            </a:extLst>
          </p:cNvPr>
          <p:cNvCxnSpPr>
            <a:cxnSpLocks/>
          </p:cNvCxnSpPr>
          <p:nvPr/>
        </p:nvCxnSpPr>
        <p:spPr>
          <a:xfrm>
            <a:off x="7232044" y="4496825"/>
            <a:ext cx="0" cy="1440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ACC3D428-C9D6-4631-A1FE-15C45DA4E5A3}"/>
              </a:ext>
            </a:extLst>
          </p:cNvPr>
          <p:cNvSpPr/>
          <p:nvPr/>
        </p:nvSpPr>
        <p:spPr>
          <a:xfrm>
            <a:off x="956760" y="1365415"/>
            <a:ext cx="7467599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start frame</a:t>
            </a:r>
            <a:endParaRPr lang="en-US" altLang="zh-TW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step size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</a:rPr>
              <a:t> (number of frames per step)</a:t>
            </a:r>
          </a:p>
          <a:p>
            <a:pPr>
              <a:buFont typeface="+mj-lt"/>
              <a:buAutoNum type="arabicPeriod"/>
            </a:pP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end frame</a:t>
            </a:r>
            <a:endParaRPr lang="en-US" altLang="zh-TW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6838C59-8D35-4AAF-A85D-98ADA5183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25" y="992294"/>
            <a:ext cx="7640116" cy="568721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559DBB2-27D3-4D8A-94D9-DFBBF666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-6001"/>
            <a:ext cx="7665720" cy="720000"/>
          </a:xfrm>
        </p:spPr>
        <p:txBody>
          <a:bodyPr anchor="ctr"/>
          <a:lstStyle/>
          <a:p>
            <a:pPr algn="ctr"/>
            <a:r>
              <a:rPr lang="en-US" altLang="zh-TW" b="1" dirty="0"/>
              <a:t>Video-Clip Settings (method 2)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5CFBD2-58CB-4F74-8BAA-3D9E2BEEDFF7}"/>
              </a:ext>
            </a:extLst>
          </p:cNvPr>
          <p:cNvSpPr/>
          <p:nvPr/>
        </p:nvSpPr>
        <p:spPr>
          <a:xfrm>
            <a:off x="2193152" y="1762862"/>
            <a:ext cx="648000" cy="64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F96CCE0-DDFB-4D68-AA3F-DF32A7E93CD2}"/>
              </a:ext>
            </a:extLst>
          </p:cNvPr>
          <p:cNvSpPr/>
          <p:nvPr/>
        </p:nvSpPr>
        <p:spPr>
          <a:xfrm>
            <a:off x="397561" y="2498079"/>
            <a:ext cx="320826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Tool bar / clip settings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F87F60F-7739-438B-A5C5-BC173AFF1B20}"/>
              </a:ext>
            </a:extLst>
          </p:cNvPr>
          <p:cNvSpPr/>
          <p:nvPr/>
        </p:nvSpPr>
        <p:spPr>
          <a:xfrm>
            <a:off x="3788179" y="2728912"/>
            <a:ext cx="2362764" cy="14001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220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73A6C759-3D4F-4669-91D1-A213A23D9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8" y="1670732"/>
            <a:ext cx="4996070" cy="442214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70B6FB-65F3-492B-93AB-9E0E94F6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285"/>
            <a:ext cx="7543800" cy="1152000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b="1" dirty="0"/>
              <a:t>3. Calibrate the video scale</a:t>
            </a:r>
            <a:br>
              <a:rPr lang="en-US" altLang="zh-TW" b="1" dirty="0"/>
            </a:br>
            <a:r>
              <a:rPr lang="en-US" altLang="zh-TW" sz="36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36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設定比例尺</a:t>
            </a:r>
            <a:r>
              <a:rPr lang="en-US" altLang="zh-TW" sz="36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3600" dirty="0"/>
              <a:t> 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C7AA3BD-5338-4079-B357-8CE8893D1C1D}"/>
              </a:ext>
            </a:extLst>
          </p:cNvPr>
          <p:cNvSpPr txBox="1"/>
          <p:nvPr/>
        </p:nvSpPr>
        <p:spPr>
          <a:xfrm>
            <a:off x="124736" y="1228537"/>
            <a:ext cx="901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calibration Stick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tool bar 	or Track/New/ calibration tool / calibration stick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E0805C90-38F9-4F5B-9127-B63741CC0A08}"/>
              </a:ext>
            </a:extLst>
          </p:cNvPr>
          <p:cNvSpPr/>
          <p:nvPr/>
        </p:nvSpPr>
        <p:spPr>
          <a:xfrm>
            <a:off x="1139786" y="2345910"/>
            <a:ext cx="582270" cy="3579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35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endParaRPr lang="zh-TW" altLang="en-US" sz="135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DCF68AC-74E2-4376-ADD6-F145686C2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320" y="1265345"/>
            <a:ext cx="441065" cy="258758"/>
          </a:xfrm>
          <a:prstGeom prst="rect">
            <a:avLst/>
          </a:prstGeom>
        </p:spPr>
      </p:pic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5BD42BC-D83E-4DDF-8CEB-89A20B9E49E0}"/>
              </a:ext>
            </a:extLst>
          </p:cNvPr>
          <p:cNvSpPr/>
          <p:nvPr/>
        </p:nvSpPr>
        <p:spPr>
          <a:xfrm>
            <a:off x="1407662" y="2653756"/>
            <a:ext cx="1656260" cy="36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35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4D28A12-C82B-47FE-8811-B2BE8D31C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352" y="2580166"/>
            <a:ext cx="5168760" cy="4275488"/>
          </a:xfrm>
          <a:prstGeom prst="rect">
            <a:avLst/>
          </a:prstGeom>
        </p:spPr>
      </p:pic>
      <p:sp>
        <p:nvSpPr>
          <p:cNvPr id="24" name="箭號: 向下 9">
            <a:extLst>
              <a:ext uri="{FF2B5EF4-FFF2-40B4-BE49-F238E27FC236}">
                <a16:creationId xmlns:a16="http://schemas.microsoft.com/office/drawing/2014/main" id="{CFBFD11D-58A7-4E3E-B223-F55B6CE34621}"/>
              </a:ext>
            </a:extLst>
          </p:cNvPr>
          <p:cNvSpPr>
            <a:spLocks noChangeAspect="1"/>
          </p:cNvSpPr>
          <p:nvPr/>
        </p:nvSpPr>
        <p:spPr>
          <a:xfrm rot="19667073" flipV="1">
            <a:off x="3009878" y="3034006"/>
            <a:ext cx="93617" cy="143905"/>
          </a:xfrm>
          <a:custGeom>
            <a:avLst/>
            <a:gdLst>
              <a:gd name="connsiteX0" fmla="*/ 0 w 234200"/>
              <a:gd name="connsiteY0" fmla="*/ 73337 h 360000"/>
              <a:gd name="connsiteX1" fmla="*/ 83290 w 234200"/>
              <a:gd name="connsiteY1" fmla="*/ 73337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0910 w 234200"/>
              <a:gd name="connsiteY4" fmla="*/ 73337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7363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0910 w 234200"/>
              <a:gd name="connsiteY4" fmla="*/ 73337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7363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61092 w 234200"/>
              <a:gd name="connsiteY4" fmla="*/ 101848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7363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4982 w 234200"/>
              <a:gd name="connsiteY4" fmla="*/ 101848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7363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4982 w 234200"/>
              <a:gd name="connsiteY4" fmla="*/ 97775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3290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4982 w 234200"/>
              <a:gd name="connsiteY4" fmla="*/ 97775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3290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4982 w 234200"/>
              <a:gd name="connsiteY4" fmla="*/ 99811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200" h="360000">
                <a:moveTo>
                  <a:pt x="0" y="73337"/>
                </a:moveTo>
                <a:lnTo>
                  <a:pt x="83290" y="99812"/>
                </a:lnTo>
                <a:lnTo>
                  <a:pt x="83290" y="0"/>
                </a:lnTo>
                <a:lnTo>
                  <a:pt x="150910" y="0"/>
                </a:lnTo>
                <a:lnTo>
                  <a:pt x="154982" y="99811"/>
                </a:lnTo>
                <a:lnTo>
                  <a:pt x="234200" y="73337"/>
                </a:lnTo>
                <a:lnTo>
                  <a:pt x="117100" y="360000"/>
                </a:lnTo>
                <a:lnTo>
                  <a:pt x="0" y="7333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75E286E-2456-4667-814A-CCAAAAC4F878}"/>
              </a:ext>
            </a:extLst>
          </p:cNvPr>
          <p:cNvSpPr/>
          <p:nvPr/>
        </p:nvSpPr>
        <p:spPr>
          <a:xfrm>
            <a:off x="5387124" y="6028623"/>
            <a:ext cx="2881443" cy="36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35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箭號: 向下 9">
            <a:extLst>
              <a:ext uri="{FF2B5EF4-FFF2-40B4-BE49-F238E27FC236}">
                <a16:creationId xmlns:a16="http://schemas.microsoft.com/office/drawing/2014/main" id="{5BB96CD1-CE93-4C48-8ADF-5C3213743A84}"/>
              </a:ext>
            </a:extLst>
          </p:cNvPr>
          <p:cNvSpPr>
            <a:spLocks noChangeAspect="1"/>
          </p:cNvSpPr>
          <p:nvPr/>
        </p:nvSpPr>
        <p:spPr>
          <a:xfrm rot="19667073" flipV="1">
            <a:off x="5343440" y="4784204"/>
            <a:ext cx="87370" cy="134302"/>
          </a:xfrm>
          <a:custGeom>
            <a:avLst/>
            <a:gdLst>
              <a:gd name="connsiteX0" fmla="*/ 0 w 234200"/>
              <a:gd name="connsiteY0" fmla="*/ 73337 h 360000"/>
              <a:gd name="connsiteX1" fmla="*/ 83290 w 234200"/>
              <a:gd name="connsiteY1" fmla="*/ 73337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0910 w 234200"/>
              <a:gd name="connsiteY4" fmla="*/ 73337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7363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0910 w 234200"/>
              <a:gd name="connsiteY4" fmla="*/ 73337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7363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61092 w 234200"/>
              <a:gd name="connsiteY4" fmla="*/ 101848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7363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4982 w 234200"/>
              <a:gd name="connsiteY4" fmla="*/ 101848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7363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4982 w 234200"/>
              <a:gd name="connsiteY4" fmla="*/ 97775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3290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4982 w 234200"/>
              <a:gd name="connsiteY4" fmla="*/ 97775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3290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4982 w 234200"/>
              <a:gd name="connsiteY4" fmla="*/ 99811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200" h="360000">
                <a:moveTo>
                  <a:pt x="0" y="73337"/>
                </a:moveTo>
                <a:lnTo>
                  <a:pt x="83290" y="99812"/>
                </a:lnTo>
                <a:lnTo>
                  <a:pt x="83290" y="0"/>
                </a:lnTo>
                <a:lnTo>
                  <a:pt x="150910" y="0"/>
                </a:lnTo>
                <a:lnTo>
                  <a:pt x="154982" y="99811"/>
                </a:lnTo>
                <a:lnTo>
                  <a:pt x="234200" y="73337"/>
                </a:lnTo>
                <a:lnTo>
                  <a:pt x="117100" y="360000"/>
                </a:lnTo>
                <a:lnTo>
                  <a:pt x="0" y="7333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B017020-542E-4845-8A03-CDFD22534707}"/>
              </a:ext>
            </a:extLst>
          </p:cNvPr>
          <p:cNvSpPr/>
          <p:nvPr/>
        </p:nvSpPr>
        <p:spPr>
          <a:xfrm>
            <a:off x="957533" y="1775488"/>
            <a:ext cx="682706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Tool bar “calibration tool”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New /Calibration Stick</a:t>
            </a:r>
            <a:endParaRPr lang="zh-TW" altLang="en-US" sz="2400" dirty="0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E7539145-6DF0-440B-9CC9-7ED5562C87BB}"/>
              </a:ext>
            </a:extLst>
          </p:cNvPr>
          <p:cNvSpPr/>
          <p:nvPr/>
        </p:nvSpPr>
        <p:spPr>
          <a:xfrm>
            <a:off x="5122385" y="2930735"/>
            <a:ext cx="529478" cy="5883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35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316F081-3657-4345-8FDE-6A2AEE6261A8}"/>
              </a:ext>
            </a:extLst>
          </p:cNvPr>
          <p:cNvSpPr/>
          <p:nvPr/>
        </p:nvSpPr>
        <p:spPr>
          <a:xfrm>
            <a:off x="775152" y="4470357"/>
            <a:ext cx="834619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Main bar 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Track”/New/ calibration tool / calibration stick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112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4530805-361A-45BB-9F63-BA762C48A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1" y="880113"/>
            <a:ext cx="5544367" cy="466193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4A5083-5493-476A-9AFE-E53C1B11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0" y="72808"/>
            <a:ext cx="6505858" cy="7200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Calibration Stick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4" name="圖形 3" descr="手背向前食指朝右指">
            <a:extLst>
              <a:ext uri="{FF2B5EF4-FFF2-40B4-BE49-F238E27FC236}">
                <a16:creationId xmlns:a16="http://schemas.microsoft.com/office/drawing/2014/main" id="{9ABEDF6F-75E8-4B48-9C92-3F63404D1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139693" y="3651712"/>
            <a:ext cx="432000" cy="432000"/>
          </a:xfrm>
          <a:prstGeom prst="rect">
            <a:avLst/>
          </a:prstGeom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1061CAD-B86D-46A5-B49C-6D6EAB2F0AC5}"/>
              </a:ext>
            </a:extLst>
          </p:cNvPr>
          <p:cNvCxnSpPr>
            <a:cxnSpLocks/>
          </p:cNvCxnSpPr>
          <p:nvPr/>
        </p:nvCxnSpPr>
        <p:spPr>
          <a:xfrm flipH="1">
            <a:off x="1780831" y="3628221"/>
            <a:ext cx="515662" cy="27222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99292B89-B046-4794-88B3-4F4C66845DD0}"/>
              </a:ext>
            </a:extLst>
          </p:cNvPr>
          <p:cNvCxnSpPr>
            <a:cxnSpLocks/>
          </p:cNvCxnSpPr>
          <p:nvPr/>
        </p:nvCxnSpPr>
        <p:spPr>
          <a:xfrm>
            <a:off x="3057007" y="3647953"/>
            <a:ext cx="1227182" cy="2524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F5C5F926-9B23-46C7-B723-1D1CA7D85A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253" t="20638" r="32937" b="72124"/>
          <a:stretch/>
        </p:blipFill>
        <p:spPr>
          <a:xfrm>
            <a:off x="2962784" y="1934570"/>
            <a:ext cx="985761" cy="407047"/>
          </a:xfrm>
          <a:prstGeom prst="rect">
            <a:avLst/>
          </a:prstGeom>
        </p:spPr>
      </p:pic>
      <p:pic>
        <p:nvPicPr>
          <p:cNvPr id="30" name="圖形 29" descr="手背向前食指朝右指">
            <a:extLst>
              <a:ext uri="{FF2B5EF4-FFF2-40B4-BE49-F238E27FC236}">
                <a16:creationId xmlns:a16="http://schemas.microsoft.com/office/drawing/2014/main" id="{754919C1-AEEF-4081-B3C6-547B6A261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295970" y="4769329"/>
            <a:ext cx="374759" cy="374759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52810E36-4C07-47BC-A166-BD506A226937}"/>
              </a:ext>
            </a:extLst>
          </p:cNvPr>
          <p:cNvSpPr/>
          <p:nvPr/>
        </p:nvSpPr>
        <p:spPr>
          <a:xfrm>
            <a:off x="5399098" y="4530743"/>
            <a:ext cx="388800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right-clicking on 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</a:rPr>
              <a:t>readout  </a:t>
            </a:r>
            <a:endParaRPr lang="zh-TW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DE9B9C6-94DA-4A46-9D93-50704FEF0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19" y="4953903"/>
            <a:ext cx="4341895" cy="147210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8C9CEFD-2F3D-4866-AAA6-C755C54B253D}"/>
              </a:ext>
            </a:extLst>
          </p:cNvPr>
          <p:cNvSpPr/>
          <p:nvPr/>
        </p:nvSpPr>
        <p:spPr>
          <a:xfrm>
            <a:off x="46356" y="1178504"/>
            <a:ext cx="5508000" cy="117371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</a:rPr>
              <a:t>Drag and nudge the ends of the stick to two points in the video that are a known real-world distance apart</a:t>
            </a:r>
            <a:endParaRPr lang="zh-TW" altLang="en-US" sz="20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5D11AC8-6B19-4EF8-B894-68D7E7FE5433}"/>
              </a:ext>
            </a:extLst>
          </p:cNvPr>
          <p:cNvSpPr/>
          <p:nvPr/>
        </p:nvSpPr>
        <p:spPr>
          <a:xfrm>
            <a:off x="1178213" y="4990210"/>
            <a:ext cx="3096000" cy="44062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</a:rPr>
              <a:t>Key in the reference data</a:t>
            </a:r>
            <a:endParaRPr lang="zh-TW" altLang="en-US" sz="2000" dirty="0"/>
          </a:p>
        </p:txBody>
      </p:sp>
      <p:pic>
        <p:nvPicPr>
          <p:cNvPr id="29" name="圖形 28" descr="手背向前食指朝右指">
            <a:extLst>
              <a:ext uri="{FF2B5EF4-FFF2-40B4-BE49-F238E27FC236}">
                <a16:creationId xmlns:a16="http://schemas.microsoft.com/office/drawing/2014/main" id="{C7786E68-8907-4199-8F91-6628254DE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530784" y="5775806"/>
            <a:ext cx="432000" cy="432000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C558C296-2C06-4CC6-B8ED-EA9168741D53}"/>
              </a:ext>
            </a:extLst>
          </p:cNvPr>
          <p:cNvGrpSpPr/>
          <p:nvPr/>
        </p:nvGrpSpPr>
        <p:grpSpPr>
          <a:xfrm>
            <a:off x="5703104" y="752713"/>
            <a:ext cx="3493264" cy="3661395"/>
            <a:chOff x="5703104" y="752713"/>
            <a:chExt cx="3493264" cy="3661395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5EBD759-916F-4ED4-B56B-2D2D916DA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69707" y="1215648"/>
              <a:ext cx="3007382" cy="3198460"/>
            </a:xfrm>
            <a:prstGeom prst="rect">
              <a:avLst/>
            </a:prstGeom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4C0FB4B-B954-4FE3-9672-FBC1A4571DEE}"/>
                </a:ext>
              </a:extLst>
            </p:cNvPr>
            <p:cNvSpPr/>
            <p:nvPr/>
          </p:nvSpPr>
          <p:spPr>
            <a:xfrm>
              <a:off x="5703104" y="752713"/>
              <a:ext cx="34932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TW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right-clicking on </a:t>
              </a:r>
              <a:r>
                <a:rPr lang="en-US" altLang="zh-TW" sz="2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Stick</a:t>
              </a:r>
              <a:endParaRPr lang="zh-TW" altLang="en-US" sz="2400" b="1" dirty="0"/>
            </a:p>
          </p:txBody>
        </p:sp>
        <p:pic>
          <p:nvPicPr>
            <p:cNvPr id="36" name="圖形 35" descr="手背向前食指朝右指">
              <a:extLst>
                <a:ext uri="{FF2B5EF4-FFF2-40B4-BE49-F238E27FC236}">
                  <a16:creationId xmlns:a16="http://schemas.microsoft.com/office/drawing/2014/main" id="{016C057B-BD68-4EAD-9F77-D714FDAA7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6759498" y="1608068"/>
              <a:ext cx="334908" cy="318096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82522052-9B55-444A-BA95-251DB54AB07F}"/>
                </a:ext>
              </a:extLst>
            </p:cNvPr>
            <p:cNvSpPr txBox="1"/>
            <p:nvPr/>
          </p:nvSpPr>
          <p:spPr>
            <a:xfrm>
              <a:off x="7156812" y="3484922"/>
              <a:ext cx="272399" cy="330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</a:rPr>
                <a:t>V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3C7168F1-9A18-487F-B39C-38D542143D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6035" y="5021555"/>
            <a:ext cx="2566546" cy="1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4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819A77A-4571-4FE9-BB94-E36755D63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653" y="911367"/>
            <a:ext cx="6477904" cy="532521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408DC87-932D-4E77-B6B4-FB8B7701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-6001"/>
            <a:ext cx="7543800" cy="720000"/>
          </a:xfrm>
        </p:spPr>
        <p:txBody>
          <a:bodyPr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Unlocked calibration Stick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55C5B61-2282-41C5-A927-985C34A53DD0}"/>
              </a:ext>
            </a:extLst>
          </p:cNvPr>
          <p:cNvSpPr/>
          <p:nvPr/>
        </p:nvSpPr>
        <p:spPr>
          <a:xfrm>
            <a:off x="279708" y="2313601"/>
            <a:ext cx="706881" cy="481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E9A6C37-F00F-4AA6-A58B-10362E127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311" b="58981"/>
          <a:stretch/>
        </p:blipFill>
        <p:spPr>
          <a:xfrm>
            <a:off x="0" y="795275"/>
            <a:ext cx="2534653" cy="263372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30661D8-6C48-4AD6-9008-4480EC012B81}"/>
              </a:ext>
            </a:extLst>
          </p:cNvPr>
          <p:cNvSpPr/>
          <p:nvPr/>
        </p:nvSpPr>
        <p:spPr>
          <a:xfrm>
            <a:off x="2841153" y="4906166"/>
            <a:ext cx="1667924" cy="7046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C6A4EB4-D88A-4BE6-8DDB-2D65EF3C6764}"/>
              </a:ext>
            </a:extLst>
          </p:cNvPr>
          <p:cNvSpPr/>
          <p:nvPr/>
        </p:nvSpPr>
        <p:spPr>
          <a:xfrm>
            <a:off x="-11002" y="2951276"/>
            <a:ext cx="2417318" cy="4025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3BE8A73-31BE-42E1-B34B-6D2D127E5DEF}"/>
              </a:ext>
            </a:extLst>
          </p:cNvPr>
          <p:cNvSpPr/>
          <p:nvPr/>
        </p:nvSpPr>
        <p:spPr>
          <a:xfrm>
            <a:off x="3186984" y="5610779"/>
            <a:ext cx="142949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/Unlocked</a:t>
            </a:r>
            <a:endParaRPr lang="zh-TW" altLang="en-US" sz="20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B5E4368-553E-49A5-9049-2107604D8577}"/>
              </a:ext>
            </a:extLst>
          </p:cNvPr>
          <p:cNvSpPr/>
          <p:nvPr/>
        </p:nvSpPr>
        <p:spPr>
          <a:xfrm>
            <a:off x="4076731" y="4858363"/>
            <a:ext cx="81945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/hide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2524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274CAE1-5CC5-4816-B6BB-7D8612CD4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5" y="1320119"/>
            <a:ext cx="6468378" cy="528711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755E01-78C1-436C-B509-FD6DB3F9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32173"/>
            <a:ext cx="7543800" cy="720000"/>
          </a:xfrm>
        </p:spPr>
        <p:txBody>
          <a:bodyPr anchor="ctr"/>
          <a:lstStyle/>
          <a:p>
            <a:pPr algn="ctr"/>
            <a:r>
              <a:rPr lang="en-US" altLang="zh-TW" b="1" dirty="0"/>
              <a:t>Units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DBD0956-E9C3-4454-8A35-29DFDC227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33" t="23922" r="30470" b="-810"/>
          <a:stretch/>
        </p:blipFill>
        <p:spPr>
          <a:xfrm>
            <a:off x="6038704" y="2285168"/>
            <a:ext cx="2941108" cy="462174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A47C650-22B7-44C1-9FAF-C7B2E6D67DA7}"/>
              </a:ext>
            </a:extLst>
          </p:cNvPr>
          <p:cNvSpPr/>
          <p:nvPr/>
        </p:nvSpPr>
        <p:spPr>
          <a:xfrm>
            <a:off x="2500952" y="1221956"/>
            <a:ext cx="362471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Coordinate system/Units/</a:t>
            </a:r>
            <a:endParaRPr lang="zh-TW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1FD56F-34DA-423C-B52B-1E75519F3FD8}"/>
              </a:ext>
            </a:extLst>
          </p:cNvPr>
          <p:cNvSpPr/>
          <p:nvPr/>
        </p:nvSpPr>
        <p:spPr>
          <a:xfrm>
            <a:off x="2645383" y="2053404"/>
            <a:ext cx="1667924" cy="457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228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B3ED90A-4DF3-456D-A360-FF6B204D4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6" y="1620080"/>
            <a:ext cx="6344535" cy="530616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2EA96C0-197B-401F-9C68-9C2FF3D3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0575"/>
            <a:ext cx="7543800" cy="14400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TW" b="1" dirty="0"/>
              <a:t>4. Set the reference frame origin and coordinate axis tilt-</a:t>
            </a:r>
            <a:r>
              <a:rPr lang="en-US" altLang="zh-TW" baseline="-250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設定坐標系</a:t>
            </a:r>
            <a:r>
              <a: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276F6A5-BF2C-4919-9B1F-502079187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96"/>
          <a:stretch/>
        </p:blipFill>
        <p:spPr>
          <a:xfrm>
            <a:off x="4589341" y="1741243"/>
            <a:ext cx="4152107" cy="2468664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9F7F385-800B-4E85-B07E-AC86F77E7A66}"/>
              </a:ext>
            </a:extLst>
          </p:cNvPr>
          <p:cNvSpPr/>
          <p:nvPr/>
        </p:nvSpPr>
        <p:spPr>
          <a:xfrm>
            <a:off x="1759359" y="2409802"/>
            <a:ext cx="706881" cy="481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E901AF4-8CD0-4760-B1C0-02783C281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307" y="3301180"/>
            <a:ext cx="540000" cy="54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2F196C0-D715-4D38-AC0A-629A7CEF0536}"/>
              </a:ext>
            </a:extLst>
          </p:cNvPr>
          <p:cNvSpPr/>
          <p:nvPr/>
        </p:nvSpPr>
        <p:spPr>
          <a:xfrm>
            <a:off x="3914382" y="1620080"/>
            <a:ext cx="499688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Select and drag or nudge the origin</a:t>
            </a:r>
            <a:endParaRPr lang="zh-TW" altLang="en-US" sz="24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F45B8AE-6DB7-4516-8A9A-AE37C44D40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96" r="2393"/>
          <a:stretch/>
        </p:blipFill>
        <p:spPr>
          <a:xfrm>
            <a:off x="4548895" y="4553551"/>
            <a:ext cx="4249271" cy="217514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1434DC2-0C4F-48CB-B889-2B34533292AC}"/>
              </a:ext>
            </a:extLst>
          </p:cNvPr>
          <p:cNvSpPr/>
          <p:nvPr/>
        </p:nvSpPr>
        <p:spPr>
          <a:xfrm>
            <a:off x="4185153" y="4553551"/>
            <a:ext cx="472611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Select and drag or nudge the positive x-axis to rotate the axes</a:t>
            </a:r>
            <a:endParaRPr lang="zh-TW" altLang="en-US" sz="24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1667383-46B1-4E3E-950B-9DA97DFDE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448" y="5786624"/>
            <a:ext cx="540000" cy="540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88B5192-4874-45C2-A8A6-AF666E61461D}"/>
              </a:ext>
            </a:extLst>
          </p:cNvPr>
          <p:cNvSpPr/>
          <p:nvPr/>
        </p:nvSpPr>
        <p:spPr>
          <a:xfrm>
            <a:off x="625430" y="3039310"/>
            <a:ext cx="386580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b="1" dirty="0"/>
              <a:t>Show or hide coordinate axis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23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8FF41C-6D4C-490E-BE84-51DF41017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47" y="1022463"/>
            <a:ext cx="7810793" cy="499713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869CFD-B85A-4844-A092-0C7A5BB4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8486"/>
            <a:ext cx="7543800" cy="720000"/>
          </a:xfrm>
        </p:spPr>
        <p:txBody>
          <a:bodyPr anchor="ctr"/>
          <a:lstStyle/>
          <a:p>
            <a:pPr algn="ctr"/>
            <a:r>
              <a:rPr lang="en-US" altLang="zh-TW" b="1" dirty="0"/>
              <a:t>Coordinate Axes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D97D48D-DE19-4BB5-95CD-D6E8E07233E6}"/>
              </a:ext>
            </a:extLst>
          </p:cNvPr>
          <p:cNvSpPr/>
          <p:nvPr/>
        </p:nvSpPr>
        <p:spPr>
          <a:xfrm>
            <a:off x="3823894" y="2272551"/>
            <a:ext cx="390041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B09EFA-E420-46B6-AF15-8F2B7D1B341E}"/>
              </a:ext>
            </a:extLst>
          </p:cNvPr>
          <p:cNvSpPr/>
          <p:nvPr/>
        </p:nvSpPr>
        <p:spPr>
          <a:xfrm>
            <a:off x="3823894" y="2915449"/>
            <a:ext cx="390041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The pixel position of the origin and the angle of the +x-axis 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F36F84D-69B3-4A53-AA98-80AF2360670C}"/>
              </a:ext>
            </a:extLst>
          </p:cNvPr>
          <p:cNvSpPr/>
          <p:nvPr/>
        </p:nvSpPr>
        <p:spPr>
          <a:xfrm>
            <a:off x="634831" y="4886417"/>
            <a:ext cx="283464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Other axes settings</a:t>
            </a:r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FE9839-71EF-42F8-A9D3-C0C06E582BDB}"/>
              </a:ext>
            </a:extLst>
          </p:cNvPr>
          <p:cNvSpPr/>
          <p:nvPr/>
        </p:nvSpPr>
        <p:spPr>
          <a:xfrm>
            <a:off x="822960" y="2256079"/>
            <a:ext cx="1095079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0E4E895-DD7D-413B-8B9A-7E41EEF7C30C}"/>
              </a:ext>
            </a:extLst>
          </p:cNvPr>
          <p:cNvSpPr/>
          <p:nvPr/>
        </p:nvSpPr>
        <p:spPr>
          <a:xfrm>
            <a:off x="872156" y="4088786"/>
            <a:ext cx="1095079" cy="2522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40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BEDA11-469F-41A4-86B0-D531731E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22482"/>
            <a:ext cx="7543800" cy="720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>
                <a:latin typeface="Arial" panose="020B0604020202020204" pitchFamily="34" charset="0"/>
              </a:rPr>
              <a:t>Download</a:t>
            </a:r>
            <a:endParaRPr lang="zh-TW" altLang="en-US" sz="40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2267479-C33B-4B63-9A80-BE067A3ADD11}"/>
              </a:ext>
            </a:extLst>
          </p:cNvPr>
          <p:cNvSpPr/>
          <p:nvPr/>
        </p:nvSpPr>
        <p:spPr>
          <a:xfrm>
            <a:off x="1774769" y="1715853"/>
            <a:ext cx="6445799" cy="156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hlinkClick r:id="rId2"/>
              </a:rPr>
              <a:t>Tracker</a:t>
            </a:r>
            <a:r>
              <a:rPr lang="en-US" altLang="zh-TW" sz="2100" dirty="0">
                <a:hlinkClick r:id="rId2"/>
              </a:rPr>
              <a:t> Video Analysis and Modeling Tool for Physics Education (physlets.org)</a:t>
            </a:r>
            <a:r>
              <a:rPr lang="en-US" altLang="zh-TW" sz="2100" dirty="0"/>
              <a:t> </a:t>
            </a:r>
            <a:r>
              <a:rPr lang="en-US" altLang="zh-TW" sz="2100" dirty="0">
                <a:latin typeface="Arial" panose="020B0604020202020204" pitchFamily="34" charset="0"/>
              </a:rPr>
              <a:t>Tracker </a:t>
            </a:r>
            <a:r>
              <a:rPr lang="zh-TW" altLang="en-US" sz="2100" dirty="0">
                <a:latin typeface="Arial" panose="020B0604020202020204" pitchFamily="34" charset="0"/>
              </a:rPr>
              <a:t>免費影像分析軟體</a:t>
            </a:r>
            <a:endParaRPr lang="en-US" altLang="zh-TW" sz="21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100" dirty="0">
                <a:latin typeface="Arial" panose="020B0604020202020204" pitchFamily="34" charset="0"/>
              </a:rPr>
              <a:t>: </a:t>
            </a:r>
            <a:r>
              <a:rPr lang="zh-TW" altLang="en-US" sz="2100" dirty="0">
                <a:latin typeface="Arial" panose="020B0604020202020204" pitchFamily="34" charset="0"/>
              </a:rPr>
              <a:t>請自行上網 </a:t>
            </a:r>
            <a:r>
              <a:rPr lang="en-US" altLang="zh-TW" sz="2100" dirty="0">
                <a:latin typeface="Arial" panose="020B0604020202020204" pitchFamily="34" charset="0"/>
              </a:rPr>
              <a:t>download </a:t>
            </a:r>
            <a:r>
              <a:rPr lang="zh-TW" altLang="en-US" sz="2100" dirty="0">
                <a:latin typeface="Arial" panose="020B0604020202020204" pitchFamily="34" charset="0"/>
              </a:rPr>
              <a:t>適合自己電腦的版本</a:t>
            </a:r>
            <a:endParaRPr lang="zh-TW" altLang="en-US" sz="21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16B1E1-384A-4F02-BFA6-404847F1B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562" y="1751792"/>
            <a:ext cx="1142031" cy="10795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B17088-E24B-4CD3-A98F-474C601B63F3}"/>
              </a:ext>
            </a:extLst>
          </p:cNvPr>
          <p:cNvSpPr/>
          <p:nvPr/>
        </p:nvSpPr>
        <p:spPr>
          <a:xfrm>
            <a:off x="800100" y="3462825"/>
            <a:ext cx="7543800" cy="2812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1. Tracker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軟體是一個建立於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Open Source Physics (OSP) Java 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架構下的免費的影像分析與建模工具。</a:t>
            </a:r>
            <a:endParaRPr lang="en-US" altLang="zh-TW" sz="200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2. Tracker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軟體可以由”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Tracker Video Analysis and Modeling Tool for Physics Education (physlets.org)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網頁下載。 適合的作業系統有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Windows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MacOS 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Linux.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使用方式可參考 </a:t>
            </a:r>
            <a:r>
              <a:rPr lang="en-US" altLang="zh-TW" sz="2000" dirty="0">
                <a:ea typeface="微軟正黑體" panose="020B0604030504040204" pitchFamily="34" charset="-12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 Help (physlets.org)</a:t>
            </a:r>
            <a:endParaRPr lang="zh-TW" altLang="en-US" sz="200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22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0D245F4-6A3A-42FF-875C-B6CD55F42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68" y="1432185"/>
            <a:ext cx="7574906" cy="482039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75BCD69-CFCE-41FA-B755-C4674FF3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" y="0"/>
            <a:ext cx="9332717" cy="1338660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b="1" dirty="0"/>
              <a:t>5. Track objects with the mouse</a:t>
            </a:r>
            <a:br>
              <a:rPr lang="en-US" altLang="zh-TW" b="1" dirty="0"/>
            </a:br>
            <a:r>
              <a:rPr lang="en-US" altLang="zh-TW" b="1" dirty="0"/>
              <a:t>- add track point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714E25-1C44-49E2-A2EC-E9240BEAC363}"/>
              </a:ext>
            </a:extLst>
          </p:cNvPr>
          <p:cNvSpPr/>
          <p:nvPr/>
        </p:nvSpPr>
        <p:spPr>
          <a:xfrm>
            <a:off x="2641124" y="2180228"/>
            <a:ext cx="923546" cy="481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1BA946-4EC8-46D0-9AA3-74E13AA1002C}"/>
              </a:ext>
            </a:extLst>
          </p:cNvPr>
          <p:cNvSpPr/>
          <p:nvPr/>
        </p:nvSpPr>
        <p:spPr>
          <a:xfrm>
            <a:off x="2786378" y="3112733"/>
            <a:ext cx="1437329" cy="3288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EC2262C-48E8-444F-84BB-06296846F829}"/>
              </a:ext>
            </a:extLst>
          </p:cNvPr>
          <p:cNvSpPr/>
          <p:nvPr/>
        </p:nvSpPr>
        <p:spPr>
          <a:xfrm>
            <a:off x="2786378" y="3429000"/>
            <a:ext cx="1437329" cy="3288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CC70B7C-C83F-4F49-AC01-7E8372D17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301" y="2806073"/>
            <a:ext cx="8278380" cy="526806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EC691B3-8756-4339-BF66-BDBDB2ECAE40}"/>
              </a:ext>
            </a:extLst>
          </p:cNvPr>
          <p:cNvSpPr/>
          <p:nvPr/>
        </p:nvSpPr>
        <p:spPr>
          <a:xfrm>
            <a:off x="6421183" y="3178516"/>
            <a:ext cx="703149" cy="4770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4DD94B6-B590-429D-A08E-73BEAFDADE80}"/>
              </a:ext>
            </a:extLst>
          </p:cNvPr>
          <p:cNvSpPr/>
          <p:nvPr/>
        </p:nvSpPr>
        <p:spPr>
          <a:xfrm>
            <a:off x="6421184" y="3688260"/>
            <a:ext cx="593168" cy="25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FF69007-134E-4E0C-B0BD-B96ACB11FBB8}"/>
              </a:ext>
            </a:extLst>
          </p:cNvPr>
          <p:cNvSpPr/>
          <p:nvPr/>
        </p:nvSpPr>
        <p:spPr>
          <a:xfrm>
            <a:off x="7103719" y="3708927"/>
            <a:ext cx="1296000" cy="231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ED2EB39-01CF-4245-B95D-2B623AF06110}"/>
              </a:ext>
            </a:extLst>
          </p:cNvPr>
          <p:cNvSpPr/>
          <p:nvPr/>
        </p:nvSpPr>
        <p:spPr>
          <a:xfrm>
            <a:off x="3023718" y="1502211"/>
            <a:ext cx="374904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Track / New / Point Mass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8968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7BCFD32-8697-4F4F-BBD4-29D6190DD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49" y="709726"/>
            <a:ext cx="9144000" cy="627686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C932726-C2BB-473A-869C-F3F4C956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60" y="78626"/>
            <a:ext cx="7200000" cy="720000"/>
          </a:xfrm>
        </p:spPr>
        <p:txBody>
          <a:bodyPr anchor="t"/>
          <a:lstStyle/>
          <a:p>
            <a:pPr algn="ctr"/>
            <a:r>
              <a:rPr lang="en-US" altLang="zh-TW" b="1" dirty="0"/>
              <a:t>A. Manual tracking</a:t>
            </a:r>
            <a:endParaRPr lang="zh-TW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AD608A9-1D24-4181-8CB5-9879166D8384}"/>
              </a:ext>
            </a:extLst>
          </p:cNvPr>
          <p:cNvSpPr/>
          <p:nvPr/>
        </p:nvSpPr>
        <p:spPr>
          <a:xfrm>
            <a:off x="817987" y="1987928"/>
            <a:ext cx="5818909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55600" indent="-355600"/>
            <a:r>
              <a:rPr lang="en-US" altLang="zh-TW" sz="2400" dirty="0">
                <a:latin typeface="Arial" panose="020B0604020202020204" pitchFamily="34" charset="0"/>
              </a:rPr>
              <a:t>1. </a:t>
            </a: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shift-click</a:t>
            </a:r>
            <a:r>
              <a:rPr lang="en-US" altLang="zh-TW" sz="2400" dirty="0">
                <a:latin typeface="Arial" panose="020B0604020202020204" pitchFamily="34" charset="0"/>
              </a:rPr>
              <a:t> once to mark a step at the mouse position, </a:t>
            </a:r>
          </a:p>
          <a:p>
            <a:pPr marL="355600" indent="-355600"/>
            <a:r>
              <a:rPr lang="en-US" altLang="zh-TW" sz="2400" dirty="0">
                <a:latin typeface="Arial" panose="020B0604020202020204" pitchFamily="34" charset="0"/>
              </a:rPr>
              <a:t>2. or </a:t>
            </a: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shift-enter</a:t>
            </a:r>
            <a:r>
              <a:rPr lang="en-US" altLang="zh-TW" sz="2400" dirty="0">
                <a:latin typeface="Arial" panose="020B0604020202020204" pitchFamily="34" charset="0"/>
              </a:rPr>
              <a:t> to mark a step at the exact location of the previous step. 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DAACF62-917A-4D63-867F-E2B3C42AF424}"/>
              </a:ext>
            </a:extLst>
          </p:cNvPr>
          <p:cNvSpPr/>
          <p:nvPr/>
        </p:nvSpPr>
        <p:spPr>
          <a:xfrm>
            <a:off x="6021542" y="5112327"/>
            <a:ext cx="3122458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Arial" panose="020B0604020202020204" pitchFamily="34" charset="0"/>
              </a:rPr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</a:rPr>
              <a:t>Don't skip frames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Zoom in for accuracy.</a:t>
            </a:r>
          </a:p>
        </p:txBody>
      </p:sp>
    </p:spTree>
    <p:extLst>
      <p:ext uri="{BB962C8B-B14F-4D97-AF65-F5344CB8AC3E}">
        <p14:creationId xmlns:p14="http://schemas.microsoft.com/office/powerpoint/2010/main" val="2199278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9C08696-C8DA-42B1-A6DF-3FC2A5BD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6492" y="1277848"/>
            <a:ext cx="6008178" cy="507704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8791F98-99EA-4E76-8525-401E40EE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3664"/>
            <a:ext cx="7543800" cy="720000"/>
          </a:xfrm>
        </p:spPr>
        <p:txBody>
          <a:bodyPr anchor="ctr"/>
          <a:lstStyle/>
          <a:p>
            <a:pPr algn="ctr"/>
            <a:r>
              <a:rPr lang="en-US" altLang="zh-TW" b="1" dirty="0"/>
              <a:t>A. Manual tracking-Delete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C829770-F704-4E0A-B057-6D69A80F9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660" y="3481189"/>
            <a:ext cx="655954" cy="54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D9C4B40-4BA8-4A51-A3AF-CE1597CE6856}"/>
              </a:ext>
            </a:extLst>
          </p:cNvPr>
          <p:cNvSpPr/>
          <p:nvPr/>
        </p:nvSpPr>
        <p:spPr>
          <a:xfrm>
            <a:off x="3277497" y="5828428"/>
            <a:ext cx="1190046" cy="5264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016120E-E6DB-4219-9C40-203379EF15A7}"/>
              </a:ext>
            </a:extLst>
          </p:cNvPr>
          <p:cNvSpPr/>
          <p:nvPr/>
        </p:nvSpPr>
        <p:spPr>
          <a:xfrm>
            <a:off x="377953" y="1119386"/>
            <a:ext cx="4216878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Delete 1 mark:</a:t>
            </a:r>
          </a:p>
          <a:p>
            <a:pPr marL="355600" defTabSz="355600"/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right-clicking the mark,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choose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“Delete”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Delete all mark:</a:t>
            </a:r>
          </a:p>
          <a:p>
            <a:pPr marL="355600"/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choose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“clear Steps”</a:t>
            </a:r>
            <a:endParaRPr lang="zh-TW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B816164-99CE-465B-B976-6AE95D402F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35"/>
          <a:stretch/>
        </p:blipFill>
        <p:spPr>
          <a:xfrm>
            <a:off x="5767656" y="2171958"/>
            <a:ext cx="2994372" cy="438325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563E7EA-5312-4F8B-950A-ECEC0835F229}"/>
              </a:ext>
            </a:extLst>
          </p:cNvPr>
          <p:cNvSpPr/>
          <p:nvPr/>
        </p:nvSpPr>
        <p:spPr>
          <a:xfrm>
            <a:off x="6894150" y="6075791"/>
            <a:ext cx="1224954" cy="558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F4DFB5E-E999-4EC5-813A-B531E938DB42}"/>
              </a:ext>
            </a:extLst>
          </p:cNvPr>
          <p:cNvSpPr/>
          <p:nvPr/>
        </p:nvSpPr>
        <p:spPr>
          <a:xfrm>
            <a:off x="6821211" y="2713502"/>
            <a:ext cx="887261" cy="2667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572F76C-C76B-4AFE-AA99-CB5BB698ADB5}"/>
              </a:ext>
            </a:extLst>
          </p:cNvPr>
          <p:cNvSpPr/>
          <p:nvPr/>
        </p:nvSpPr>
        <p:spPr>
          <a:xfrm>
            <a:off x="6023532" y="3179000"/>
            <a:ext cx="887261" cy="211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5D4A257-06B0-4D47-93F6-396E4B1A0EC7}"/>
              </a:ext>
            </a:extLst>
          </p:cNvPr>
          <p:cNvSpPr/>
          <p:nvPr/>
        </p:nvSpPr>
        <p:spPr>
          <a:xfrm>
            <a:off x="5608842" y="1164164"/>
            <a:ext cx="3312000" cy="113877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</a:rPr>
              <a:t>Or </a:t>
            </a:r>
          </a:p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Track	/ Mass A</a:t>
            </a:r>
          </a:p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	/ right-clicking,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67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57EA4D1-093A-4A71-B55A-FDF92286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24" y="709726"/>
            <a:ext cx="8630854" cy="663985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C932726-C2BB-473A-869C-F3F4C956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-10274"/>
            <a:ext cx="7543800" cy="720000"/>
          </a:xfrm>
        </p:spPr>
        <p:txBody>
          <a:bodyPr anchor="t"/>
          <a:lstStyle/>
          <a:p>
            <a:pPr algn="ctr">
              <a:lnSpc>
                <a:spcPct val="100000"/>
              </a:lnSpc>
            </a:pPr>
            <a:r>
              <a:rPr lang="en-US" altLang="zh-TW" b="1" dirty="0"/>
              <a:t>B. Auto tracking</a:t>
            </a:r>
            <a:endParaRPr lang="zh-TW" altLang="en-US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83C508-DC6D-4814-BC9C-7A057641C5FB}"/>
              </a:ext>
            </a:extLst>
          </p:cNvPr>
          <p:cNvSpPr/>
          <p:nvPr/>
        </p:nvSpPr>
        <p:spPr>
          <a:xfrm>
            <a:off x="3354842" y="4347859"/>
            <a:ext cx="1816439" cy="2922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79890E-88DA-4151-A822-06C021340461}"/>
              </a:ext>
            </a:extLst>
          </p:cNvPr>
          <p:cNvSpPr/>
          <p:nvPr/>
        </p:nvSpPr>
        <p:spPr>
          <a:xfrm>
            <a:off x="2052596" y="1137513"/>
            <a:ext cx="923546" cy="4264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E0A44A9-E0DA-4C47-B09E-0BF2CEAFA04B}"/>
              </a:ext>
            </a:extLst>
          </p:cNvPr>
          <p:cNvSpPr/>
          <p:nvPr/>
        </p:nvSpPr>
        <p:spPr>
          <a:xfrm>
            <a:off x="2052596" y="2182102"/>
            <a:ext cx="1386638" cy="4264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7E5AAAB-0998-42C1-A20B-D31DEAB94FA5}"/>
              </a:ext>
            </a:extLst>
          </p:cNvPr>
          <p:cNvSpPr/>
          <p:nvPr/>
        </p:nvSpPr>
        <p:spPr>
          <a:xfrm>
            <a:off x="4387558" y="1575014"/>
            <a:ext cx="552776" cy="45959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C73914-B9BB-4419-B26F-AA91A5B90712}"/>
              </a:ext>
            </a:extLst>
          </p:cNvPr>
          <p:cNvSpPr/>
          <p:nvPr/>
        </p:nvSpPr>
        <p:spPr>
          <a:xfrm>
            <a:off x="4619661" y="2173456"/>
            <a:ext cx="396499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Show or hide </a:t>
            </a:r>
            <a:r>
              <a:rPr lang="en-US" altLang="zh-TW" sz="2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Autotracker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9A678B-9F65-44A4-A69E-9C027A15B9EB}"/>
              </a:ext>
            </a:extLst>
          </p:cNvPr>
          <p:cNvSpPr/>
          <p:nvPr/>
        </p:nvSpPr>
        <p:spPr>
          <a:xfrm>
            <a:off x="4443409" y="1039726"/>
            <a:ext cx="70243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</a:rPr>
              <a:t>Or </a:t>
            </a:r>
            <a:endParaRPr lang="zh-TW" altLang="en-US" sz="28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369B699-3D90-48EC-B6E7-C89D5091975C}"/>
              </a:ext>
            </a:extLst>
          </p:cNvPr>
          <p:cNvSpPr/>
          <p:nvPr/>
        </p:nvSpPr>
        <p:spPr>
          <a:xfrm>
            <a:off x="1036227" y="2942994"/>
            <a:ext cx="33120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Track	/ Mass A</a:t>
            </a:r>
          </a:p>
          <a:p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/ </a:t>
            </a:r>
            <a:r>
              <a:rPr lang="en-US" altLang="zh-TW" sz="24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autotracker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75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AA96ABD8-4B31-4709-A467-70285777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019"/>
            <a:ext cx="9144000" cy="453040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F5BF2CB-D958-44FB-9155-22415E14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20584"/>
            <a:ext cx="7543800" cy="1450757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 Select the target track</a:t>
            </a:r>
            <a:b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選擇追蹤參考點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ACD90D8-3769-424D-A654-2BA04315CFBD}"/>
              </a:ext>
            </a:extLst>
          </p:cNvPr>
          <p:cNvSpPr/>
          <p:nvPr/>
        </p:nvSpPr>
        <p:spPr>
          <a:xfrm>
            <a:off x="4857750" y="3214680"/>
            <a:ext cx="2160000" cy="2160000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70D7FFB-C72B-47CE-90C1-A4B9B5F75F06}"/>
              </a:ext>
            </a:extLst>
          </p:cNvPr>
          <p:cNvSpPr/>
          <p:nvPr/>
        </p:nvSpPr>
        <p:spPr>
          <a:xfrm>
            <a:off x="357196" y="4748974"/>
            <a:ext cx="2776508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Shift-Ctrl-Click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C7EDF17-7482-4FD3-9904-99811DC468AA}"/>
              </a:ext>
            </a:extLst>
          </p:cNvPr>
          <p:cNvSpPr txBox="1"/>
          <p:nvPr/>
        </p:nvSpPr>
        <p:spPr>
          <a:xfrm>
            <a:off x="70282" y="6790484"/>
            <a:ext cx="9073718" cy="105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使用快捷鍵        顯示質點設定，選取質點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自動追蹤軌跡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設定範本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在運動物體處 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Shift-Ctrl-Click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標記追蹤範本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最好有明顯差異易追蹤之標記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4458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EB02BEA-299D-4EAE-BB21-F95ABDD86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219"/>
          <a:stretch/>
        </p:blipFill>
        <p:spPr>
          <a:xfrm>
            <a:off x="914400" y="1241174"/>
            <a:ext cx="6929438" cy="511302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F5BF2CB-D958-44FB-9155-22415E14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20584"/>
            <a:ext cx="7543800" cy="1450757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 Select the target track</a:t>
            </a:r>
            <a:b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選擇追蹤參考點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6B63E10-9B52-4EA0-8E2D-FBD870BFECDB}"/>
              </a:ext>
            </a:extLst>
          </p:cNvPr>
          <p:cNvSpPr/>
          <p:nvPr/>
        </p:nvSpPr>
        <p:spPr>
          <a:xfrm>
            <a:off x="1423668" y="3397432"/>
            <a:ext cx="2160000" cy="49475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Click “Search”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ACD90D8-3769-424D-A654-2BA04315CFBD}"/>
              </a:ext>
            </a:extLst>
          </p:cNvPr>
          <p:cNvSpPr/>
          <p:nvPr/>
        </p:nvSpPr>
        <p:spPr>
          <a:xfrm>
            <a:off x="1423668" y="2551109"/>
            <a:ext cx="1563053" cy="5004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C7EDF17-7482-4FD3-9904-99811DC468AA}"/>
              </a:ext>
            </a:extLst>
          </p:cNvPr>
          <p:cNvSpPr txBox="1"/>
          <p:nvPr/>
        </p:nvSpPr>
        <p:spPr>
          <a:xfrm>
            <a:off x="70282" y="6790484"/>
            <a:ext cx="9073718" cy="105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使用快捷鍵        顯示質點設定，選取質點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自動追蹤軌跡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設定範本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在運動物體處 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Shift-Ctrl-Click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標記追蹤範本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最好有明顯差異易追蹤之標記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9395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6A11E31-CEC4-42A2-BE80-22D29DADF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7" y="1208593"/>
            <a:ext cx="9144000" cy="477997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52B271F-95EC-4700-AEBB-AA3EC3F6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716694"/>
          </a:xfrm>
        </p:spPr>
        <p:txBody>
          <a:bodyPr anchor="t"/>
          <a:lstStyle/>
          <a:p>
            <a:pPr algn="ctr"/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 Click the Search button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8AA360A-6E65-4884-91E7-A6651F1AF12F}"/>
              </a:ext>
            </a:extLst>
          </p:cNvPr>
          <p:cNvSpPr/>
          <p:nvPr/>
        </p:nvSpPr>
        <p:spPr>
          <a:xfrm>
            <a:off x="2924741" y="1775175"/>
            <a:ext cx="523241" cy="5195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3AE7A2-D9D8-4652-B618-BD6368ED5987}"/>
              </a:ext>
            </a:extLst>
          </p:cNvPr>
          <p:cNvSpPr/>
          <p:nvPr/>
        </p:nvSpPr>
        <p:spPr>
          <a:xfrm>
            <a:off x="6916874" y="869429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</a:rPr>
              <a:t>hide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FA5755-8F0A-44A5-8021-B43B537FFC80}"/>
              </a:ext>
            </a:extLst>
          </p:cNvPr>
          <p:cNvSpPr/>
          <p:nvPr/>
        </p:nvSpPr>
        <p:spPr>
          <a:xfrm>
            <a:off x="822960" y="2564549"/>
            <a:ext cx="513794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</a:rPr>
              <a:t>Show or hide the </a:t>
            </a:r>
            <a:r>
              <a:rPr lang="en-US" altLang="zh-TW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autotracker</a:t>
            </a:r>
            <a:endParaRPr lang="zh-TW" altLang="en-US" sz="28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110D5A2-ABD8-4E2C-A89D-1867DD4A4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44" t="11560" r="1469" b="17270"/>
          <a:stretch/>
        </p:blipFill>
        <p:spPr>
          <a:xfrm>
            <a:off x="6177343" y="2382690"/>
            <a:ext cx="244064" cy="2308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A0A21FD-FA14-4479-ADB2-E2D0D4D8933B}"/>
              </a:ext>
            </a:extLst>
          </p:cNvPr>
          <p:cNvSpPr/>
          <p:nvPr/>
        </p:nvSpPr>
        <p:spPr>
          <a:xfrm>
            <a:off x="5946424" y="2238350"/>
            <a:ext cx="523241" cy="5195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94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D5B9E47-43AE-43BB-A15A-56EC93EF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" y="964746"/>
            <a:ext cx="9144000" cy="563962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B0315FB-1092-418E-8793-2FC21597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8535"/>
            <a:ext cx="7543800" cy="912801"/>
          </a:xfrm>
        </p:spPr>
        <p:txBody>
          <a:bodyPr anchor="t"/>
          <a:lstStyle/>
          <a:p>
            <a:pPr algn="ctr"/>
            <a:r>
              <a:rPr lang="en-US" altLang="zh-TW" dirty="0">
                <a:solidFill>
                  <a:srgbClr val="000000"/>
                </a:solidFill>
              </a:rPr>
              <a:t>Auto track result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43F06841-60C2-4AD3-B023-0419F5289E54}"/>
              </a:ext>
            </a:extLst>
          </p:cNvPr>
          <p:cNvSpPr/>
          <p:nvPr/>
        </p:nvSpPr>
        <p:spPr>
          <a:xfrm>
            <a:off x="7363045" y="2798564"/>
            <a:ext cx="216000" cy="50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形 5" descr="手背向前食指朝右指">
            <a:extLst>
              <a:ext uri="{FF2B5EF4-FFF2-40B4-BE49-F238E27FC236}">
                <a16:creationId xmlns:a16="http://schemas.microsoft.com/office/drawing/2014/main" id="{585B87A6-95D4-4D44-BF05-AF8755105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305892" y="3226757"/>
            <a:ext cx="432000" cy="432000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793BBB02-B72C-4658-8ACF-B824E628BD3E}"/>
              </a:ext>
            </a:extLst>
          </p:cNvPr>
          <p:cNvSpPr/>
          <p:nvPr/>
        </p:nvSpPr>
        <p:spPr>
          <a:xfrm>
            <a:off x="5626018" y="3976575"/>
            <a:ext cx="2657263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/>
              <a:t>change the variable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589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35BC29-927A-45B0-AE32-5DBB9997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C41C2AE-D87F-4F43-9884-7C2C0454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20" y="218627"/>
            <a:ext cx="8306959" cy="642074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8A432B2-2B65-4865-8CCC-C30DB8D427A0}"/>
              </a:ext>
            </a:extLst>
          </p:cNvPr>
          <p:cNvSpPr/>
          <p:nvPr/>
        </p:nvSpPr>
        <p:spPr>
          <a:xfrm>
            <a:off x="957263" y="1026467"/>
            <a:ext cx="2557462" cy="510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919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C595594-2179-4DD7-BF26-04C619BE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4" y="706587"/>
            <a:ext cx="6556429" cy="58955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4E8EDE9-678E-4A20-B04F-8381B02C480D}"/>
              </a:ext>
            </a:extLst>
          </p:cNvPr>
          <p:cNvSpPr/>
          <p:nvPr/>
        </p:nvSpPr>
        <p:spPr>
          <a:xfrm>
            <a:off x="282826" y="5000930"/>
            <a:ext cx="8640000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Tracker tab (.</a:t>
            </a:r>
            <a:r>
              <a:rPr lang="en-US" altLang="zh-TW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trk</a:t>
            </a: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) :</a:t>
            </a:r>
          </a:p>
          <a:p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Tracker saves the state of individual tabs (video clip, coordinate system, tracks and views)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Note that a Tracker tab file does NOT include the video itself, only a reference (relative path) to the video. If the video or Tracker tab file is moved separately then Tracker may not be able to find the video.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ED4ACB-F4D6-4E20-8991-C19CC147D3FF}"/>
              </a:ext>
            </a:extLst>
          </p:cNvPr>
          <p:cNvSpPr/>
          <p:nvPr/>
        </p:nvSpPr>
        <p:spPr>
          <a:xfrm>
            <a:off x="282825" y="3200250"/>
            <a:ext cx="8640000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Tracker project (.</a:t>
            </a:r>
            <a:r>
              <a:rPr lang="en-US" altLang="zh-TW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trz</a:t>
            </a: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) file 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US" altLang="zh-TW" b="1" dirty="0">
                <a:solidFill>
                  <a:srgbClr val="52677F"/>
                </a:solidFill>
                <a:latin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A safer and better way to save a tab is in a </a:t>
            </a: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</a:rPr>
              <a:t>Tracker project file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 (extension "</a:t>
            </a:r>
            <a:r>
              <a:rPr lang="en-US" altLang="zh-TW" dirty="0" err="1">
                <a:solidFill>
                  <a:srgbClr val="000000"/>
                </a:solidFill>
                <a:latin typeface="Arial" panose="020B0604020202020204" pitchFamily="34" charset="0"/>
              </a:rPr>
              <a:t>trz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") which DOES automatically include its own copy of the video along with a thumbnail image and HTML documentation. A project file opens in Tracker just like a tab file, but it's fully self-contained so you can move it and share it at will. Another advantage of project files is that you can browse and find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9E6D0D-E3C8-490A-8D5A-28015315989B}"/>
              </a:ext>
            </a:extLst>
          </p:cNvPr>
          <p:cNvSpPr/>
          <p:nvPr/>
        </p:nvSpPr>
        <p:spPr>
          <a:xfrm>
            <a:off x="3357063" y="2822796"/>
            <a:ext cx="1482818" cy="4665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64E285D-F282-479B-9627-0FF94C42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46" y="53607"/>
            <a:ext cx="8388000" cy="838911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zh-TW" altLang="en-US" b="1" dirty="0"/>
              <a:t> </a:t>
            </a:r>
            <a:r>
              <a:rPr lang="en-US" altLang="zh-TW" b="1" dirty="0"/>
              <a:t>7.</a:t>
            </a:r>
            <a:r>
              <a:rPr lang="zh-TW" altLang="en-US" b="1" dirty="0"/>
              <a:t> </a:t>
            </a:r>
            <a:r>
              <a:rPr lang="en-US" altLang="zh-TW" b="1" dirty="0"/>
              <a:t>Save your work in a tracker file</a:t>
            </a:r>
            <a:endParaRPr lang="zh-TW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B79464-3932-4D7B-9EE4-8B338C1E041C}"/>
              </a:ext>
            </a:extLst>
          </p:cNvPr>
          <p:cNvSpPr/>
          <p:nvPr/>
        </p:nvSpPr>
        <p:spPr>
          <a:xfrm>
            <a:off x="1234540" y="939831"/>
            <a:ext cx="37212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</a:rPr>
              <a:t>File / Save/  Project / </a:t>
            </a:r>
            <a:endParaRPr lang="zh-TW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7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C6FB530-C4D5-45FE-AAC4-098E5FB9E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3"/>
          <a:stretch/>
        </p:blipFill>
        <p:spPr>
          <a:xfrm>
            <a:off x="251150" y="130629"/>
            <a:ext cx="8641700" cy="615587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D3050F-C55E-49BE-AEC9-88E631E6A3D3}"/>
              </a:ext>
            </a:extLst>
          </p:cNvPr>
          <p:cNvSpPr/>
          <p:nvPr/>
        </p:nvSpPr>
        <p:spPr>
          <a:xfrm>
            <a:off x="2088000" y="1895173"/>
            <a:ext cx="4968000" cy="378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47149F-7651-4B23-AD58-EEFF8E7BBFBE}"/>
              </a:ext>
            </a:extLst>
          </p:cNvPr>
          <p:cNvSpPr/>
          <p:nvPr/>
        </p:nvSpPr>
        <p:spPr>
          <a:xfrm>
            <a:off x="1273961" y="2316480"/>
            <a:ext cx="655269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Choose your Operating system to download</a:t>
            </a:r>
            <a:endParaRPr lang="zh-TW" altLang="en-US" sz="2800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FE4B441B-CDBE-4156-BBB6-18093D15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783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5102BF80-D06F-46F3-ABC9-EDEFE6147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130" y="2058577"/>
            <a:ext cx="4605803" cy="473199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F0A23E3-F13B-425D-9269-942E2BAD9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23" y="2187784"/>
            <a:ext cx="4300577" cy="232147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2A3D84C-9381-4531-B775-EAA71A73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18" y="0"/>
            <a:ext cx="7543800" cy="646332"/>
          </a:xfrm>
        </p:spPr>
        <p:txBody>
          <a:bodyPr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4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Copy data</a:t>
            </a:r>
            <a:br>
              <a:rPr lang="zh-TW" altLang="en-US" sz="4000" dirty="0"/>
            </a:br>
            <a:r>
              <a:rPr lang="en-US" altLang="zh-TW" sz="4000" dirty="0"/>
              <a:t>(</a:t>
            </a:r>
            <a:r>
              <a:rPr lang="en-US" altLang="zh-TW" sz="4000" b="1" dirty="0"/>
              <a:t>Use EXCEL Analyze) </a:t>
            </a:r>
            <a:endParaRPr lang="zh-TW" altLang="en-US" sz="40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5138631-B6EA-4AAB-AAB0-76ED373F7F97}"/>
              </a:ext>
            </a:extLst>
          </p:cNvPr>
          <p:cNvSpPr/>
          <p:nvPr/>
        </p:nvSpPr>
        <p:spPr>
          <a:xfrm>
            <a:off x="218006" y="1612586"/>
            <a:ext cx="462781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Method 1:</a:t>
            </a:r>
          </a:p>
          <a:p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Shift-</a:t>
            </a:r>
            <a:r>
              <a:rPr lang="en-US" altLang="zh-TW" sz="28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dubble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Click on table</a:t>
            </a: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箭號: 向下 9">
            <a:extLst>
              <a:ext uri="{FF2B5EF4-FFF2-40B4-BE49-F238E27FC236}">
                <a16:creationId xmlns:a16="http://schemas.microsoft.com/office/drawing/2014/main" id="{2F9B83D3-C5F8-4F63-A50A-0AE7884C0223}"/>
              </a:ext>
            </a:extLst>
          </p:cNvPr>
          <p:cNvSpPr>
            <a:spLocks noChangeAspect="1"/>
          </p:cNvSpPr>
          <p:nvPr/>
        </p:nvSpPr>
        <p:spPr>
          <a:xfrm rot="19667073" flipV="1">
            <a:off x="704523" y="3309392"/>
            <a:ext cx="391163" cy="601276"/>
          </a:xfrm>
          <a:custGeom>
            <a:avLst/>
            <a:gdLst>
              <a:gd name="connsiteX0" fmla="*/ 0 w 234200"/>
              <a:gd name="connsiteY0" fmla="*/ 73337 h 360000"/>
              <a:gd name="connsiteX1" fmla="*/ 83290 w 234200"/>
              <a:gd name="connsiteY1" fmla="*/ 73337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0910 w 234200"/>
              <a:gd name="connsiteY4" fmla="*/ 73337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7363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0910 w 234200"/>
              <a:gd name="connsiteY4" fmla="*/ 73337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7363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61092 w 234200"/>
              <a:gd name="connsiteY4" fmla="*/ 101848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7363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4982 w 234200"/>
              <a:gd name="connsiteY4" fmla="*/ 101848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7363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4982 w 234200"/>
              <a:gd name="connsiteY4" fmla="*/ 97775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3290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4982 w 234200"/>
              <a:gd name="connsiteY4" fmla="*/ 97775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  <a:gd name="connsiteX0" fmla="*/ 0 w 234200"/>
              <a:gd name="connsiteY0" fmla="*/ 73337 h 360000"/>
              <a:gd name="connsiteX1" fmla="*/ 83290 w 234200"/>
              <a:gd name="connsiteY1" fmla="*/ 99812 h 360000"/>
              <a:gd name="connsiteX2" fmla="*/ 83290 w 234200"/>
              <a:gd name="connsiteY2" fmla="*/ 0 h 360000"/>
              <a:gd name="connsiteX3" fmla="*/ 150910 w 234200"/>
              <a:gd name="connsiteY3" fmla="*/ 0 h 360000"/>
              <a:gd name="connsiteX4" fmla="*/ 154982 w 234200"/>
              <a:gd name="connsiteY4" fmla="*/ 99811 h 360000"/>
              <a:gd name="connsiteX5" fmla="*/ 234200 w 234200"/>
              <a:gd name="connsiteY5" fmla="*/ 73337 h 360000"/>
              <a:gd name="connsiteX6" fmla="*/ 117100 w 234200"/>
              <a:gd name="connsiteY6" fmla="*/ 360000 h 360000"/>
              <a:gd name="connsiteX7" fmla="*/ 0 w 234200"/>
              <a:gd name="connsiteY7" fmla="*/ 73337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200" h="360000">
                <a:moveTo>
                  <a:pt x="0" y="73337"/>
                </a:moveTo>
                <a:lnTo>
                  <a:pt x="83290" y="99812"/>
                </a:lnTo>
                <a:lnTo>
                  <a:pt x="83290" y="0"/>
                </a:lnTo>
                <a:lnTo>
                  <a:pt x="150910" y="0"/>
                </a:lnTo>
                <a:lnTo>
                  <a:pt x="154982" y="99811"/>
                </a:lnTo>
                <a:lnTo>
                  <a:pt x="234200" y="73337"/>
                </a:lnTo>
                <a:lnTo>
                  <a:pt x="117100" y="360000"/>
                </a:lnTo>
                <a:lnTo>
                  <a:pt x="0" y="73337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D8A3E27-7713-47C1-99B6-FFF8C8A9EC58}"/>
              </a:ext>
            </a:extLst>
          </p:cNvPr>
          <p:cNvSpPr/>
          <p:nvPr/>
        </p:nvSpPr>
        <p:spPr>
          <a:xfrm>
            <a:off x="6912031" y="3088732"/>
            <a:ext cx="1382972" cy="5195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59CAD9A-4BBC-4A17-9E6E-A6A0769FB336}"/>
              </a:ext>
            </a:extLst>
          </p:cNvPr>
          <p:cNvSpPr/>
          <p:nvPr/>
        </p:nvSpPr>
        <p:spPr>
          <a:xfrm>
            <a:off x="5072759" y="4095264"/>
            <a:ext cx="3678543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Method 2:</a:t>
            </a:r>
          </a:p>
          <a:p>
            <a:pPr lvl="0"/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Mouse Right Click : Copy Selected Cells </a:t>
            </a:r>
          </a:p>
          <a:p>
            <a:pPr lvl="0"/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/ Full Precision</a:t>
            </a: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BEDB6E-AC0E-4FA1-9F7F-CAD18B423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12" y="4509261"/>
            <a:ext cx="4328160" cy="22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1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E63652-687B-4F3D-819B-175A295E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725379"/>
          </a:xfrm>
        </p:spPr>
        <p:txBody>
          <a:bodyPr anchor="t">
            <a:normAutofit/>
          </a:bodyPr>
          <a:lstStyle/>
          <a:p>
            <a:pPr algn="ctr"/>
            <a:r>
              <a:rPr lang="en-US" altLang="zh-TW" sz="4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Paste data </a:t>
            </a:r>
            <a:r>
              <a:rPr lang="zh-TW" altLang="en-US" sz="4000" b="1" dirty="0"/>
              <a:t> </a:t>
            </a:r>
            <a:r>
              <a:rPr lang="en-US" altLang="zh-TW" sz="4000" b="1" dirty="0"/>
              <a:t>in EXCEL </a:t>
            </a:r>
            <a:endParaRPr lang="zh-TW" altLang="en-US" sz="40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DF0F2D-8020-45D2-B5C0-894930AAB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25" y="1238601"/>
            <a:ext cx="5888266" cy="536434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74E9826-B559-4421-9FCE-930C9381DD52}"/>
              </a:ext>
            </a:extLst>
          </p:cNvPr>
          <p:cNvSpPr/>
          <p:nvPr/>
        </p:nvSpPr>
        <p:spPr>
          <a:xfrm>
            <a:off x="6802666" y="1440760"/>
            <a:ext cx="215371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</a:rPr>
              <a:t>Or Ctrl-V</a:t>
            </a:r>
            <a:endParaRPr lang="zh-TW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2059BAD-1826-47BA-BF42-F3AA150C7A07}"/>
              </a:ext>
            </a:extLst>
          </p:cNvPr>
          <p:cNvSpPr/>
          <p:nvPr/>
        </p:nvSpPr>
        <p:spPr>
          <a:xfrm>
            <a:off x="1233355" y="3920772"/>
            <a:ext cx="1382972" cy="5195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72BF9AE-A5FF-4168-A862-080EC6E777F2}"/>
              </a:ext>
            </a:extLst>
          </p:cNvPr>
          <p:cNvSpPr/>
          <p:nvPr/>
        </p:nvSpPr>
        <p:spPr>
          <a:xfrm>
            <a:off x="2736250" y="39633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EB4810C-DCB2-4AED-9717-1F2343990F4B}"/>
              </a:ext>
            </a:extLst>
          </p:cNvPr>
          <p:cNvSpPr/>
          <p:nvPr/>
        </p:nvSpPr>
        <p:spPr>
          <a:xfrm>
            <a:off x="335422" y="2930238"/>
            <a:ext cx="2153719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</a:rPr>
              <a:t>At “A1” </a:t>
            </a:r>
          </a:p>
          <a:p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</a:rPr>
              <a:t>Right-Click</a:t>
            </a:r>
            <a:endParaRPr lang="zh-TW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55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3C0DD-D54B-4730-AFC4-B9C0BCDF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87" y="19610"/>
            <a:ext cx="7543800" cy="734120"/>
          </a:xfrm>
        </p:spPr>
        <p:txBody>
          <a:bodyPr anchor="t"/>
          <a:lstStyle/>
          <a:p>
            <a:pPr algn="ctr">
              <a:lnSpc>
                <a:spcPct val="100000"/>
              </a:lnSpc>
            </a:pPr>
            <a:r>
              <a:rPr lang="en-US" altLang="zh-TW" b="1" dirty="0"/>
              <a:t>Export data</a:t>
            </a:r>
            <a:endParaRPr lang="zh-TW" alt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F098874-1EF3-4EEE-9B4E-7BCA810EB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" b="1"/>
          <a:stretch/>
        </p:blipFill>
        <p:spPr>
          <a:xfrm>
            <a:off x="205740" y="1187903"/>
            <a:ext cx="5495865" cy="435431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EDA0696-BDC6-461E-8896-B9860B010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98" y="3440557"/>
            <a:ext cx="3938502" cy="234512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B55DC83-91BB-41A6-83A5-7ADEF01FEB17}"/>
              </a:ext>
            </a:extLst>
          </p:cNvPr>
          <p:cNvSpPr/>
          <p:nvPr/>
        </p:nvSpPr>
        <p:spPr>
          <a:xfrm>
            <a:off x="61780" y="1341437"/>
            <a:ext cx="616400" cy="5085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3C28DE3-CE58-425E-B0D5-26C789E661A8}"/>
              </a:ext>
            </a:extLst>
          </p:cNvPr>
          <p:cNvSpPr/>
          <p:nvPr/>
        </p:nvSpPr>
        <p:spPr>
          <a:xfrm>
            <a:off x="229420" y="4267517"/>
            <a:ext cx="1454600" cy="4018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2D89EA-1B77-4835-8602-82B9AD2F82FD}"/>
              </a:ext>
            </a:extLst>
          </p:cNvPr>
          <p:cNvSpPr/>
          <p:nvPr/>
        </p:nvSpPr>
        <p:spPr>
          <a:xfrm>
            <a:off x="3678918" y="4785677"/>
            <a:ext cx="1454600" cy="4018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A35B366-3873-4932-85CC-EB0939CA676A}"/>
              </a:ext>
            </a:extLst>
          </p:cNvPr>
          <p:cNvSpPr/>
          <p:nvPr/>
        </p:nvSpPr>
        <p:spPr>
          <a:xfrm>
            <a:off x="5130518" y="5294246"/>
            <a:ext cx="1368000" cy="4559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679AEC7-6DDD-43A5-A6FF-837B68673D74}"/>
              </a:ext>
            </a:extLst>
          </p:cNvPr>
          <p:cNvSpPr/>
          <p:nvPr/>
        </p:nvSpPr>
        <p:spPr>
          <a:xfrm>
            <a:off x="4457406" y="5903640"/>
            <a:ext cx="2488397" cy="562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Text Files (.txt)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80EEA486-6FF6-4184-8B66-2B2AAC048948}"/>
              </a:ext>
            </a:extLst>
          </p:cNvPr>
          <p:cNvCxnSpPr/>
          <p:nvPr/>
        </p:nvCxnSpPr>
        <p:spPr>
          <a:xfrm>
            <a:off x="5907882" y="5623830"/>
            <a:ext cx="0" cy="2810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5951DB1A-9DD7-455E-B07C-BA2192C375DB}"/>
              </a:ext>
            </a:extLst>
          </p:cNvPr>
          <p:cNvSpPr/>
          <p:nvPr/>
        </p:nvSpPr>
        <p:spPr>
          <a:xfrm>
            <a:off x="1234540" y="1325595"/>
            <a:ext cx="372124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File / Export / Data </a:t>
            </a:r>
          </a:p>
          <a:p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Save as</a:t>
            </a: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1602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AF39763-4B28-41EF-8EFD-90993932E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88"/>
          <a:stretch/>
        </p:blipFill>
        <p:spPr>
          <a:xfrm>
            <a:off x="480114" y="1763160"/>
            <a:ext cx="3430071" cy="481305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FFD0589-904F-459A-9C51-A9488BA9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2159"/>
            <a:ext cx="7543800" cy="830997"/>
          </a:xfrm>
        </p:spPr>
        <p:txBody>
          <a:bodyPr anchor="t">
            <a:normAutofit/>
          </a:bodyPr>
          <a:lstStyle/>
          <a:p>
            <a:pPr algn="ctr"/>
            <a:r>
              <a:rPr lang="en-US" altLang="zh-TW" sz="4000" b="1" dirty="0"/>
              <a:t>Analyze---Use tracker</a:t>
            </a:r>
            <a:endParaRPr lang="zh-TW" altLang="en-US" sz="40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E82F19-9253-49B8-B7C7-691D62E84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320" y="3605894"/>
            <a:ext cx="4700541" cy="2970326"/>
          </a:xfrm>
          <a:prstGeom prst="rect">
            <a:avLst/>
          </a:prstGeom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595E8372-BD89-4ADC-82BA-8A81ED15AF95}"/>
              </a:ext>
            </a:extLst>
          </p:cNvPr>
          <p:cNvSpPr/>
          <p:nvPr/>
        </p:nvSpPr>
        <p:spPr>
          <a:xfrm rot="15036169">
            <a:off x="1613257" y="3582416"/>
            <a:ext cx="477984" cy="288000"/>
          </a:xfrm>
          <a:prstGeom prst="rightArrow">
            <a:avLst>
              <a:gd name="adj1" fmla="val 36832"/>
              <a:gd name="adj2" fmla="val 1228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4CFB6B7-4A03-47F0-BA57-8B028B6AA759}"/>
              </a:ext>
            </a:extLst>
          </p:cNvPr>
          <p:cNvSpPr/>
          <p:nvPr/>
        </p:nvSpPr>
        <p:spPr>
          <a:xfrm>
            <a:off x="6382188" y="5667257"/>
            <a:ext cx="1121744" cy="4616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0079FE-3DD1-46FC-A0C9-0DAB5C2AA0BB}"/>
              </a:ext>
            </a:extLst>
          </p:cNvPr>
          <p:cNvSpPr/>
          <p:nvPr/>
        </p:nvSpPr>
        <p:spPr>
          <a:xfrm>
            <a:off x="4695144" y="1959444"/>
            <a:ext cx="3648756" cy="94679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en-US" altLang="zh-TW" sz="24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Dubble</a:t>
            </a: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Click on plot</a:t>
            </a:r>
          </a:p>
          <a:p>
            <a:pPr>
              <a:lnSpc>
                <a:spcPct val="120000"/>
              </a:lnSpc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 tool</a:t>
            </a:r>
            <a:endParaRPr lang="zh-TW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BDCB82B-7608-49DA-90AC-C326117CF206}"/>
              </a:ext>
            </a:extLst>
          </p:cNvPr>
          <p:cNvSpPr/>
          <p:nvPr/>
        </p:nvSpPr>
        <p:spPr>
          <a:xfrm>
            <a:off x="296280" y="994418"/>
            <a:ext cx="8712000" cy="52322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</a:rPr>
              <a:t> access display and analysis options in a popup menu</a:t>
            </a:r>
            <a:endParaRPr lang="zh-TW" altLang="en-US" sz="28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F69CDE7-6DB4-4BDF-9E7C-F5F6A5F35D0D}"/>
              </a:ext>
            </a:extLst>
          </p:cNvPr>
          <p:cNvSpPr/>
          <p:nvPr/>
        </p:nvSpPr>
        <p:spPr>
          <a:xfrm>
            <a:off x="619379" y="1996150"/>
            <a:ext cx="340349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</a:rPr>
              <a:t>Right-Click on a plot</a:t>
            </a:r>
            <a:endParaRPr lang="zh-TW" altLang="en-US" sz="2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F177268-38C4-4BE9-AB3D-4338191539BB}"/>
              </a:ext>
            </a:extLst>
          </p:cNvPr>
          <p:cNvSpPr/>
          <p:nvPr/>
        </p:nvSpPr>
        <p:spPr>
          <a:xfrm>
            <a:off x="5257793" y="3087614"/>
            <a:ext cx="360387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</a:rPr>
              <a:t>Right-Click on a table</a:t>
            </a:r>
            <a:endParaRPr lang="zh-TW" altLang="en-US" sz="20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1B2883D-2C3D-431A-942C-4564DFD9F874}"/>
              </a:ext>
            </a:extLst>
          </p:cNvPr>
          <p:cNvSpPr/>
          <p:nvPr/>
        </p:nvSpPr>
        <p:spPr>
          <a:xfrm>
            <a:off x="2195149" y="5965379"/>
            <a:ext cx="1121744" cy="3270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357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65FDFDD-2CD3-4B3A-94D8-95C2FB08F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26" y="799952"/>
            <a:ext cx="8110748" cy="525809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A9BDD3B-AA78-4988-9C22-07A2215E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15157"/>
            <a:ext cx="7543800" cy="730664"/>
          </a:xfrm>
        </p:spPr>
        <p:txBody>
          <a:bodyPr anchor="t">
            <a:normAutofit/>
          </a:bodyPr>
          <a:lstStyle/>
          <a:p>
            <a:pPr algn="ctr"/>
            <a:r>
              <a:rPr lang="en-US" altLang="zh-TW" sz="4000" b="1" dirty="0"/>
              <a:t>Data tool</a:t>
            </a:r>
            <a:endParaRPr lang="zh-TW" altLang="en-US" sz="40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36F9D2C-F246-48C0-A37A-D79AA627C53C}"/>
              </a:ext>
            </a:extLst>
          </p:cNvPr>
          <p:cNvSpPr/>
          <p:nvPr/>
        </p:nvSpPr>
        <p:spPr>
          <a:xfrm>
            <a:off x="7287341" y="1974450"/>
            <a:ext cx="1108015" cy="4616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AA31D32-B515-44A5-A7C8-090A0946C5FA}"/>
              </a:ext>
            </a:extLst>
          </p:cNvPr>
          <p:cNvSpPr/>
          <p:nvPr/>
        </p:nvSpPr>
        <p:spPr>
          <a:xfrm>
            <a:off x="7123529" y="2524464"/>
            <a:ext cx="158729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Plot or not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230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3F20EDE-188C-49DF-96C4-7DC40E40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491597"/>
            <a:ext cx="731950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DC23F98-2F30-40B8-9EC5-A1C6EA81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5444"/>
            <a:ext cx="7543800" cy="1398594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TW" sz="3600" dirty="0"/>
              <a:t>Newton‘s Second Law</a:t>
            </a:r>
            <a:br>
              <a:rPr lang="en-US" altLang="zh-TW" sz="3600" dirty="0">
                <a:solidFill>
                  <a:srgbClr val="000000"/>
                </a:solidFill>
              </a:rPr>
            </a:br>
            <a:r>
              <a:rPr lang="en-US" altLang="zh-TW" sz="3600" dirty="0">
                <a:solidFill>
                  <a:srgbClr val="000000"/>
                </a:solidFill>
              </a:rPr>
              <a:t>(2</a:t>
            </a:r>
            <a:r>
              <a:rPr lang="zh-TW" altLang="en-US" sz="3600" dirty="0">
                <a:solidFill>
                  <a:srgbClr val="000000"/>
                </a:solidFill>
              </a:rPr>
              <a:t>次函數</a:t>
            </a:r>
            <a:r>
              <a:rPr lang="en-US" altLang="zh-TW" sz="3600" dirty="0">
                <a:solidFill>
                  <a:srgbClr val="000000"/>
                </a:solidFill>
              </a:rPr>
              <a:t>)</a:t>
            </a:r>
            <a:endParaRPr lang="zh-TW" altLang="en-US" sz="3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8D5A9D5-8C33-4C02-9327-481A0EFA1B0B}"/>
              </a:ext>
            </a:extLst>
          </p:cNvPr>
          <p:cNvSpPr/>
          <p:nvPr/>
        </p:nvSpPr>
        <p:spPr>
          <a:xfrm>
            <a:off x="3450256" y="3306532"/>
            <a:ext cx="1121744" cy="36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6894FCA-A2C8-477D-97F7-6B623D9112A0}"/>
              </a:ext>
            </a:extLst>
          </p:cNvPr>
          <p:cNvSpPr/>
          <p:nvPr/>
        </p:nvSpPr>
        <p:spPr>
          <a:xfrm>
            <a:off x="1814892" y="2599500"/>
            <a:ext cx="1332000" cy="36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30B4E23-3AE5-43A6-BC0F-0F425807C3DF}"/>
              </a:ext>
            </a:extLst>
          </p:cNvPr>
          <p:cNvSpPr/>
          <p:nvPr/>
        </p:nvSpPr>
        <p:spPr>
          <a:xfrm>
            <a:off x="1641163" y="2243841"/>
            <a:ext cx="828000" cy="36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4A0727-649A-4FB0-BC80-4AE48DB0374A}"/>
              </a:ext>
            </a:extLst>
          </p:cNvPr>
          <p:cNvSpPr/>
          <p:nvPr/>
        </p:nvSpPr>
        <p:spPr>
          <a:xfrm>
            <a:off x="769103" y="1637282"/>
            <a:ext cx="695553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Analysis / Curve Fitter / Cube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三次式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264EC3-8C67-4B59-AB9B-88BE4A439918}"/>
              </a:ext>
            </a:extLst>
          </p:cNvPr>
          <p:cNvSpPr/>
          <p:nvPr/>
        </p:nvSpPr>
        <p:spPr>
          <a:xfrm>
            <a:off x="5102564" y="2306187"/>
            <a:ext cx="287651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次式改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次式</a:t>
            </a:r>
          </a:p>
        </p:txBody>
      </p:sp>
    </p:spTree>
    <p:extLst>
      <p:ext uri="{BB962C8B-B14F-4D97-AF65-F5344CB8AC3E}">
        <p14:creationId xmlns:p14="http://schemas.microsoft.com/office/powerpoint/2010/main" val="753304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123996-8174-492E-B2F2-208E3A5C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872" y="230986"/>
            <a:ext cx="6488254" cy="9017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dirty="0"/>
              <a:t>Newton‘s Second Law</a:t>
            </a:r>
            <a:br>
              <a:rPr lang="en-US" altLang="zh-TW" dirty="0">
                <a:solidFill>
                  <a:srgbClr val="000000"/>
                </a:solidFill>
              </a:rPr>
            </a:br>
            <a:r>
              <a:rPr lang="en-US" altLang="zh-TW" dirty="0">
                <a:solidFill>
                  <a:srgbClr val="000000"/>
                </a:solidFill>
              </a:rPr>
              <a:t>(2</a:t>
            </a:r>
            <a:r>
              <a:rPr lang="zh-TW" altLang="en-US" dirty="0">
                <a:solidFill>
                  <a:srgbClr val="000000"/>
                </a:solidFill>
              </a:rPr>
              <a:t>次函數</a:t>
            </a:r>
            <a:r>
              <a:rPr lang="en-US" altLang="zh-TW" dirty="0">
                <a:solidFill>
                  <a:srgbClr val="000000"/>
                </a:solidFill>
              </a:rPr>
              <a:t>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E603E26-1271-4605-9967-57739542B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27" y="1040199"/>
            <a:ext cx="5778145" cy="558681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25B7836-B42A-4DC2-A153-925E9F21D608}"/>
              </a:ext>
            </a:extLst>
          </p:cNvPr>
          <p:cNvSpPr txBox="1"/>
          <p:nvPr/>
        </p:nvSpPr>
        <p:spPr>
          <a:xfrm>
            <a:off x="3276778" y="4243765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X=-0.1016t</a:t>
            </a:r>
            <a:r>
              <a:rPr lang="en-US" altLang="zh-TW" baseline="30000" dirty="0"/>
              <a:t>2</a:t>
            </a:r>
            <a:r>
              <a:rPr lang="en-US" altLang="zh-TW" dirty="0"/>
              <a:t>-0.141t+0.00658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AE9151B-4B93-4D57-B773-28398E758CE0}"/>
              </a:ext>
            </a:extLst>
          </p:cNvPr>
          <p:cNvSpPr txBox="1"/>
          <p:nvPr/>
        </p:nvSpPr>
        <p:spPr>
          <a:xfrm>
            <a:off x="3276778" y="4497765"/>
            <a:ext cx="168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vs. x=v</a:t>
            </a:r>
            <a:r>
              <a:rPr lang="en-US" altLang="zh-TW" baseline="-25000" dirty="0">
                <a:solidFill>
                  <a:srgbClr val="0000FF"/>
                </a:solidFill>
              </a:rPr>
              <a:t>0</a:t>
            </a:r>
            <a:r>
              <a:rPr lang="en-US" altLang="zh-TW" dirty="0">
                <a:solidFill>
                  <a:srgbClr val="0000FF"/>
                </a:solidFill>
              </a:rPr>
              <a:t>t+1/2at</a:t>
            </a:r>
            <a:r>
              <a:rPr lang="en-US" altLang="zh-TW" baseline="30000" dirty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5DFCD3B-9C07-4C28-81E1-5342174A0A20}"/>
              </a:ext>
            </a:extLst>
          </p:cNvPr>
          <p:cNvSpPr txBox="1"/>
          <p:nvPr/>
        </p:nvSpPr>
        <p:spPr>
          <a:xfrm>
            <a:off x="5181778" y="4497765"/>
            <a:ext cx="158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a=0.2032 m/s</a:t>
            </a:r>
            <a:r>
              <a:rPr lang="en-US" altLang="zh-TW" baseline="30000" dirty="0">
                <a:solidFill>
                  <a:srgbClr val="0000FF"/>
                </a:solidFill>
              </a:rPr>
              <a:t>2</a:t>
            </a:r>
            <a:endParaRPr lang="zh-TW" altLang="en-US" baseline="30000" dirty="0">
              <a:solidFill>
                <a:srgbClr val="0000FF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0AC2B1A-EAC2-4802-BB50-0F28DA18A691}"/>
              </a:ext>
            </a:extLst>
          </p:cNvPr>
          <p:cNvSpPr/>
          <p:nvPr/>
        </p:nvSpPr>
        <p:spPr>
          <a:xfrm>
            <a:off x="6445825" y="4887867"/>
            <a:ext cx="269817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可更改起始參數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3F7ADCC-0BEF-4C94-A2FE-329281D131E6}"/>
              </a:ext>
            </a:extLst>
          </p:cNvPr>
          <p:cNvSpPr/>
          <p:nvPr/>
        </p:nvSpPr>
        <p:spPr>
          <a:xfrm>
            <a:off x="6114414" y="5431856"/>
            <a:ext cx="1235867" cy="11951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24E087-98BE-4D0D-BAD7-6DAA284B6844}"/>
              </a:ext>
            </a:extLst>
          </p:cNvPr>
          <p:cNvSpPr/>
          <p:nvPr/>
        </p:nvSpPr>
        <p:spPr>
          <a:xfrm>
            <a:off x="6377868" y="955896"/>
            <a:ext cx="287651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次式改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次式</a:t>
            </a:r>
          </a:p>
        </p:txBody>
      </p:sp>
    </p:spTree>
    <p:extLst>
      <p:ext uri="{BB962C8B-B14F-4D97-AF65-F5344CB8AC3E}">
        <p14:creationId xmlns:p14="http://schemas.microsoft.com/office/powerpoint/2010/main" val="4140995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88227D58-B510-41CA-9A45-D8612B61C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4" y="978589"/>
            <a:ext cx="8880659" cy="581320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010DF41-3E6B-4B71-BA99-B364B928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10" y="-103496"/>
            <a:ext cx="7723665" cy="14042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dirty="0"/>
              <a:t>Set new Fit Function</a:t>
            </a:r>
            <a:br>
              <a:rPr lang="en-US" altLang="zh-TW" dirty="0"/>
            </a:br>
            <a:r>
              <a:rPr lang="en-US" altLang="zh-TW" dirty="0"/>
              <a:t>Newton‘s Second Law</a:t>
            </a:r>
            <a:r>
              <a:rPr lang="zh-TW" altLang="en-US" dirty="0"/>
              <a:t> </a:t>
            </a:r>
            <a:r>
              <a:rPr lang="en-US" altLang="zh-TW" sz="2800" dirty="0">
                <a:solidFill>
                  <a:srgbClr val="000000"/>
                </a:solidFill>
              </a:rPr>
              <a:t>(2</a:t>
            </a:r>
            <a:r>
              <a:rPr lang="zh-TW" altLang="en-US" sz="2800" dirty="0">
                <a:solidFill>
                  <a:srgbClr val="000000"/>
                </a:solidFill>
              </a:rPr>
              <a:t>次函數</a:t>
            </a:r>
            <a:r>
              <a:rPr lang="en-US" altLang="zh-TW" sz="2800" dirty="0">
                <a:solidFill>
                  <a:srgbClr val="000000"/>
                </a:solidFill>
              </a:rPr>
              <a:t>)</a:t>
            </a:r>
            <a:endParaRPr lang="zh-TW" altLang="en-US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6A6BFAC-F223-45BC-BF53-CDCA0A3C591C}"/>
              </a:ext>
            </a:extLst>
          </p:cNvPr>
          <p:cNvSpPr/>
          <p:nvPr/>
        </p:nvSpPr>
        <p:spPr>
          <a:xfrm>
            <a:off x="2392437" y="5594566"/>
            <a:ext cx="1121744" cy="3270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D32736FB-ACD8-4601-A419-8FB666489C80}"/>
              </a:ext>
            </a:extLst>
          </p:cNvPr>
          <p:cNvSpPr/>
          <p:nvPr/>
        </p:nvSpPr>
        <p:spPr>
          <a:xfrm>
            <a:off x="3729219" y="4534212"/>
            <a:ext cx="1121744" cy="612475"/>
          </a:xfrm>
          <a:prstGeom prst="rightArrow">
            <a:avLst>
              <a:gd name="adj1" fmla="val 50000"/>
              <a:gd name="adj2" fmla="val 87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D2C0C75-408D-4960-BBE3-DA2D070AE63A}"/>
              </a:ext>
            </a:extLst>
          </p:cNvPr>
          <p:cNvSpPr/>
          <p:nvPr/>
        </p:nvSpPr>
        <p:spPr>
          <a:xfrm>
            <a:off x="2034452" y="5035746"/>
            <a:ext cx="157126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</a:rPr>
              <a:t>Fit Builder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0A5EF73-14B5-4389-B5BA-86D0B2EC0E5C}"/>
              </a:ext>
            </a:extLst>
          </p:cNvPr>
          <p:cNvSpPr/>
          <p:nvPr/>
        </p:nvSpPr>
        <p:spPr>
          <a:xfrm>
            <a:off x="7367274" y="5239145"/>
            <a:ext cx="1728000" cy="36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452BC6-E9C3-4FFC-8FD7-E9A21B9395CD}"/>
              </a:ext>
            </a:extLst>
          </p:cNvPr>
          <p:cNvSpPr/>
          <p:nvPr/>
        </p:nvSpPr>
        <p:spPr>
          <a:xfrm>
            <a:off x="6562310" y="1892990"/>
            <a:ext cx="548165" cy="4153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69125E9-9AD7-4DDF-A6B3-215D07E79214}"/>
              </a:ext>
            </a:extLst>
          </p:cNvPr>
          <p:cNvSpPr/>
          <p:nvPr/>
        </p:nvSpPr>
        <p:spPr>
          <a:xfrm>
            <a:off x="5803320" y="5221382"/>
            <a:ext cx="1121744" cy="36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5B7841E-A2A3-4F18-9C58-14BD5BB531E6}"/>
              </a:ext>
            </a:extLst>
          </p:cNvPr>
          <p:cNvSpPr/>
          <p:nvPr/>
        </p:nvSpPr>
        <p:spPr>
          <a:xfrm>
            <a:off x="5937712" y="2958201"/>
            <a:ext cx="849368" cy="4137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F20B88EF-7021-4A71-9797-87AAD16FE19B}"/>
              </a:ext>
            </a:extLst>
          </p:cNvPr>
          <p:cNvSpPr/>
          <p:nvPr/>
        </p:nvSpPr>
        <p:spPr>
          <a:xfrm>
            <a:off x="5592500" y="5729784"/>
            <a:ext cx="1841855" cy="4426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Dubble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Click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924596-6272-464D-9F9A-ACB38651DC2A}"/>
              </a:ext>
            </a:extLst>
          </p:cNvPr>
          <p:cNvSpPr/>
          <p:nvPr/>
        </p:nvSpPr>
        <p:spPr>
          <a:xfrm>
            <a:off x="1750" y="6376474"/>
            <a:ext cx="548165" cy="4153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B99947F-1A4B-4D7B-B7A7-F709A2989DDD}"/>
              </a:ext>
            </a:extLst>
          </p:cNvPr>
          <p:cNvSpPr txBox="1"/>
          <p:nvPr/>
        </p:nvSpPr>
        <p:spPr>
          <a:xfrm>
            <a:off x="973619" y="4164880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X=0.5*(-0.203)*t</a:t>
            </a:r>
            <a:r>
              <a:rPr lang="en-US" altLang="zh-TW" baseline="30000" dirty="0"/>
              <a:t>2</a:t>
            </a:r>
            <a:r>
              <a:rPr lang="en-US" altLang="zh-TW" dirty="0"/>
              <a:t>-0.141t+0.007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528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7CD3A085-1B5B-4791-9B6A-B8B8EE9A5885}"/>
              </a:ext>
            </a:extLst>
          </p:cNvPr>
          <p:cNvGrpSpPr/>
          <p:nvPr/>
        </p:nvGrpSpPr>
        <p:grpSpPr>
          <a:xfrm>
            <a:off x="499842" y="2143631"/>
            <a:ext cx="2894571" cy="2891483"/>
            <a:chOff x="391645" y="3006572"/>
            <a:chExt cx="2894571" cy="2891483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CF99D3FE-BAB8-4817-A9A7-26C18BA483CA}"/>
                </a:ext>
              </a:extLst>
            </p:cNvPr>
            <p:cNvGrpSpPr/>
            <p:nvPr/>
          </p:nvGrpSpPr>
          <p:grpSpPr>
            <a:xfrm>
              <a:off x="481545" y="3006572"/>
              <a:ext cx="2804671" cy="2891483"/>
              <a:chOff x="481545" y="3006572"/>
              <a:chExt cx="2804671" cy="2891483"/>
            </a:xfrm>
          </p:grpSpPr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28315B29-1DAC-4CE1-96D1-2BC04A452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1545" y="3006572"/>
                <a:ext cx="2804671" cy="2891483"/>
              </a:xfrm>
              <a:prstGeom prst="rect">
                <a:avLst/>
              </a:prstGeom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B4FC8140-3BAB-4B3C-B32D-9936D2179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949" y="3654213"/>
                <a:ext cx="2329267" cy="1231823"/>
              </a:xfrm>
              <a:prstGeom prst="rect">
                <a:avLst/>
              </a:prstGeom>
            </p:spPr>
          </p:pic>
        </p:grp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C10682E4-F18D-4CE2-A536-19C318C48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645" y="3006572"/>
              <a:ext cx="519344" cy="2891483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C3CA510-5913-4363-9EAD-2B341EDD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25573"/>
            <a:ext cx="7543800" cy="7200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TW" sz="4000" b="1" dirty="0">
                <a:solidFill>
                  <a:schemeClr val="tx1"/>
                </a:solidFill>
              </a:rPr>
              <a:t>Getting start</a:t>
            </a:r>
            <a:endParaRPr lang="zh-TW" altLang="en-US" sz="4000" b="1" dirty="0">
              <a:solidFill>
                <a:schemeClr val="tx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DDA0399-D854-4CB9-814C-439AD0373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638" y="1717442"/>
            <a:ext cx="4854663" cy="45366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3E766CE-FE49-47AB-A5F8-B4D112B6864A}"/>
              </a:ext>
            </a:extLst>
          </p:cNvPr>
          <p:cNvSpPr/>
          <p:nvPr/>
        </p:nvSpPr>
        <p:spPr>
          <a:xfrm>
            <a:off x="1065146" y="3503420"/>
            <a:ext cx="1612874" cy="519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80F480F-9EC7-4263-B50F-5C1B69AF02BB}"/>
              </a:ext>
            </a:extLst>
          </p:cNvPr>
          <p:cNvSpPr txBox="1"/>
          <p:nvPr/>
        </p:nvSpPr>
        <p:spPr>
          <a:xfrm>
            <a:off x="1508373" y="1134501"/>
            <a:ext cx="3577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Open		 “Tracker” </a:t>
            </a:r>
            <a:endParaRPr lang="zh-TW" altLang="en-US" sz="2800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2088787-A870-4B52-914B-69F3B3B366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4020" y="963804"/>
            <a:ext cx="1031994" cy="97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8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627052-654C-44D5-B443-7449E79E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0110"/>
            <a:ext cx="7543800" cy="720000"/>
          </a:xfrm>
        </p:spPr>
        <p:txBody>
          <a:bodyPr anchor="ctr"/>
          <a:lstStyle/>
          <a:p>
            <a:pPr algn="ctr"/>
            <a:r>
              <a:rPr lang="en-US" altLang="zh-TW" b="1" dirty="0"/>
              <a:t>Language setting</a:t>
            </a: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D2D3596-2481-437D-B7E5-783D8F382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131"/>
          <a:stretch/>
        </p:blipFill>
        <p:spPr>
          <a:xfrm>
            <a:off x="457143" y="792127"/>
            <a:ext cx="3970682" cy="6669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EB6B829-86A1-4957-BDEB-2D9C361D96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" b="95549" l="2072" r="98619">
                        <a14:foregroundMark x1="1193" y1="7971" x2="81607" y2="60041"/>
                        <a14:foregroundMark x1="81607" y1="60041" x2="85750" y2="65942"/>
                        <a14:foregroundMark x1="85750" y1="65942" x2="87696" y2="73499"/>
                        <a14:foregroundMark x1="87696" y1="73499" x2="93220" y2="77536"/>
                        <a14:foregroundMark x1="93220" y1="77536" x2="97175" y2="84161"/>
                        <a14:foregroundMark x1="98305" y1="6315" x2="15954" y2="4914"/>
                        <a14:foregroundMark x1="12555" y1="5137" x2="8286" y2="7453"/>
                        <a14:foregroundMark x1="8286" y1="7453" x2="3641" y2="7764"/>
                        <a14:foregroundMark x1="3641" y1="7764" x2="3390" y2="8282"/>
                        <a14:foregroundMark x1="19460" y1="1553" x2="24733" y2="414"/>
                        <a14:foregroundMark x1="24733" y1="414" x2="29190" y2="1760"/>
                        <a14:foregroundMark x1="97803" y1="24638" x2="80038" y2="73706"/>
                        <a14:foregroundMark x1="80038" y1="73706" x2="67859" y2="84161"/>
                        <a14:foregroundMark x1="78531" y1="26294" x2="86252" y2="32195"/>
                        <a14:foregroundMark x1="86252" y1="32195" x2="86755" y2="46377"/>
                        <a14:foregroundMark x1="86755" y1="46377" x2="81607" y2="50621"/>
                        <a14:foregroundMark x1="81607" y1="50621" x2="76773" y2="45238"/>
                        <a14:foregroundMark x1="76773" y1="45238" x2="75957" y2="36957"/>
                        <a14:foregroundMark x1="75957" y1="36957" x2="80477" y2="34783"/>
                        <a14:foregroundMark x1="80477" y1="34783" x2="82109" y2="34990"/>
                        <a14:foregroundMark x1="93723" y1="51863" x2="96045" y2="58696"/>
                        <a14:foregroundMark x1="96045" y1="58696" x2="91149" y2="60352"/>
                        <a14:foregroundMark x1="91149" y1="60352" x2="93283" y2="53416"/>
                        <a14:foregroundMark x1="93283" y1="53416" x2="94727" y2="53002"/>
                        <a14:foregroundMark x1="83051" y1="75673" x2="81168" y2="82919"/>
                        <a14:foregroundMark x1="81168" y1="82919" x2="82800" y2="75673"/>
                        <a14:foregroundMark x1="82800" y1="75673" x2="85311" y2="75052"/>
                        <a14:foregroundMark x1="95731" y1="70911" x2="94099" y2="78157"/>
                        <a14:foregroundMark x1="94099" y1="78157" x2="89203" y2="78778"/>
                        <a14:foregroundMark x1="89203" y1="78778" x2="91023" y2="70600"/>
                        <a14:foregroundMark x1="91023" y1="70600" x2="95857" y2="69669"/>
                        <a14:foregroundMark x1="95857" y1="69669" x2="96234" y2="69772"/>
                        <a14:foregroundMark x1="6152" y1="64286" x2="10986" y2="57557"/>
                        <a14:foregroundMark x1="10986" y1="57557" x2="12680" y2="68323"/>
                        <a14:foregroundMark x1="12680" y1="68323" x2="10169" y2="74741"/>
                        <a14:foregroundMark x1="10169" y1="74741" x2="8851" y2="64286"/>
                        <a14:foregroundMark x1="8851" y1="64286" x2="10923" y2="61594"/>
                        <a14:foregroundMark x1="55744" y1="82402" x2="60891" y2="80642"/>
                        <a14:foregroundMark x1="60891" y1="80642" x2="65976" y2="81056"/>
                        <a14:foregroundMark x1="65976" y1="81056" x2="63277" y2="82195"/>
                        <a14:foregroundMark x1="2072" y1="86128" x2="7784" y2="88820"/>
                        <a14:foregroundMark x1="7784" y1="88820" x2="13308" y2="87992"/>
                        <a14:foregroundMark x1="13308" y1="87992" x2="14878" y2="83747"/>
                        <a14:foregroundMark x1="9353" y1="95445" x2="41682" y2="87992"/>
                        <a14:foregroundMark x1="41682" y1="87992" x2="46390" y2="87992"/>
                        <a14:foregroundMark x1="46390" y1="87992" x2="59636" y2="87474"/>
                        <a14:foregroundMark x1="59636" y1="87474" x2="70998" y2="87474"/>
                        <a14:foregroundMark x1="70998" y1="87474" x2="76334" y2="87164"/>
                        <a14:foregroundMark x1="76334" y1="87164" x2="87320" y2="87681"/>
                        <a14:foregroundMark x1="87320" y1="87681" x2="93974" y2="90994"/>
                        <a14:foregroundMark x1="93974" y1="90994" x2="90682" y2="97090"/>
                        <a14:foregroundMark x1="66408" y1="97069" x2="42310" y2="95549"/>
                        <a14:foregroundMark x1="42310" y1="95549" x2="36723" y2="92857"/>
                        <a14:foregroundMark x1="34714" y1="22360" x2="39925" y2="21843"/>
                        <a14:foregroundMark x1="39925" y1="21843" x2="55053" y2="21843"/>
                        <a14:foregroundMark x1="55053" y1="21843" x2="60264" y2="21739"/>
                        <a14:foregroundMark x1="60264" y1="21739" x2="92467" y2="22567"/>
                        <a14:foregroundMark x1="92467" y1="22567" x2="97740" y2="22360"/>
                        <a14:foregroundMark x1="97740" y1="22360" x2="98619" y2="21843"/>
                        <a14:foregroundMark x1="70056" y1="31056" x2="69931" y2="47723"/>
                        <a14:backgroundMark x1="2762" y1="2795" x2="8286" y2="2484"/>
                        <a14:backgroundMark x1="8286" y1="2484" x2="16635" y2="3209"/>
                        <a14:backgroundMark x1="34526" y1="2588" x2="65286" y2="2588"/>
                        <a14:backgroundMark x1="65286" y1="2588" x2="69052" y2="2277"/>
                        <a14:backgroundMark x1="4080" y1="99586" x2="8663" y2="98551"/>
                        <a14:backgroundMark x1="8663" y1="98551" x2="15254" y2="99275"/>
                        <a14:backgroundMark x1="61519" y1="99275" x2="81921" y2="99379"/>
                        <a14:backgroundMark x1="81921" y1="99379" x2="86943" y2="98033"/>
                        <a14:backgroundMark x1="86943" y1="98033" x2="90647" y2="99586"/>
                        <a14:backgroundMark x1="74513" y1="18323" x2="74513" y2="18323"/>
                      </a14:backgroundRemoval>
                    </a14:imgEffect>
                  </a14:imgLayer>
                </a14:imgProps>
              </a:ext>
            </a:extLst>
          </a:blip>
          <a:srcRect r="63563"/>
          <a:stretch/>
        </p:blipFill>
        <p:spPr>
          <a:xfrm>
            <a:off x="5198302" y="675384"/>
            <a:ext cx="3829946" cy="6374033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5693A5FF-FC5D-4F48-BF75-C1287F4AE3AA}"/>
              </a:ext>
            </a:extLst>
          </p:cNvPr>
          <p:cNvSpPr/>
          <p:nvPr/>
        </p:nvSpPr>
        <p:spPr>
          <a:xfrm>
            <a:off x="658409" y="1379823"/>
            <a:ext cx="621000" cy="35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CBCCBD24-BDB0-4B29-A7D5-F1EEECAA66B0}"/>
              </a:ext>
            </a:extLst>
          </p:cNvPr>
          <p:cNvSpPr/>
          <p:nvPr/>
        </p:nvSpPr>
        <p:spPr>
          <a:xfrm>
            <a:off x="697969" y="4561631"/>
            <a:ext cx="1846391" cy="35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EBD4B8C-1C44-4128-A485-677FCA53FBFB}"/>
              </a:ext>
            </a:extLst>
          </p:cNvPr>
          <p:cNvSpPr/>
          <p:nvPr/>
        </p:nvSpPr>
        <p:spPr>
          <a:xfrm>
            <a:off x="5395066" y="1219884"/>
            <a:ext cx="621000" cy="35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F7C75AC-D078-4270-8154-24686BF49FBC}"/>
              </a:ext>
            </a:extLst>
          </p:cNvPr>
          <p:cNvSpPr/>
          <p:nvPr/>
        </p:nvSpPr>
        <p:spPr>
          <a:xfrm>
            <a:off x="5395066" y="4204623"/>
            <a:ext cx="1869941" cy="3738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9B51CA8-470E-428D-ACC2-61BBA573C8CA}"/>
              </a:ext>
            </a:extLst>
          </p:cNvPr>
          <p:cNvSpPr/>
          <p:nvPr/>
        </p:nvSpPr>
        <p:spPr>
          <a:xfrm>
            <a:off x="2442484" y="730110"/>
            <a:ext cx="986516" cy="35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B2AE5AC-8C06-4BCF-82C4-6467D9322327}"/>
              </a:ext>
            </a:extLst>
          </p:cNvPr>
          <p:cNvSpPr/>
          <p:nvPr/>
        </p:nvSpPr>
        <p:spPr>
          <a:xfrm>
            <a:off x="7205740" y="6496890"/>
            <a:ext cx="986516" cy="35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988C2C3-DC43-477B-8030-8E7A82598AFB}"/>
              </a:ext>
            </a:extLst>
          </p:cNvPr>
          <p:cNvSpPr/>
          <p:nvPr/>
        </p:nvSpPr>
        <p:spPr>
          <a:xfrm>
            <a:off x="1003640" y="2648569"/>
            <a:ext cx="34241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Edit / Language /………</a:t>
            </a:r>
            <a:endParaRPr lang="zh-TW" altLang="en-US" sz="2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8AB0D20-51F3-4987-94CF-2E604A464DEA}"/>
              </a:ext>
            </a:extLst>
          </p:cNvPr>
          <p:cNvSpPr/>
          <p:nvPr/>
        </p:nvSpPr>
        <p:spPr>
          <a:xfrm>
            <a:off x="6016066" y="2648569"/>
            <a:ext cx="3025187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 anchor="ctr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編輯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語言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/………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344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CDBD3D-DF16-4C7C-B34B-D496805F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0573"/>
            <a:ext cx="7543800" cy="720000"/>
          </a:xfrm>
        </p:spPr>
        <p:txBody>
          <a:bodyPr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Tracker --- menu bar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33C7D8BD-B732-4D80-BC4F-0AE5833DE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62" y="2091030"/>
            <a:ext cx="1788310" cy="2923953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EA4FA6D9-C30C-4410-82D9-D0710947AA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587" y="2705540"/>
            <a:ext cx="1345533" cy="2967962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F22A33A-6F89-48EE-8BE7-841290AC7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131" y="1732515"/>
            <a:ext cx="7416000" cy="1540645"/>
          </a:xfrm>
          <a:prstGeom prst="rect">
            <a:avLst/>
          </a:prstGeom>
        </p:spPr>
      </p:pic>
      <p:sp>
        <p:nvSpPr>
          <p:cNvPr id="81" name="矩形 80">
            <a:extLst>
              <a:ext uri="{FF2B5EF4-FFF2-40B4-BE49-F238E27FC236}">
                <a16:creationId xmlns:a16="http://schemas.microsoft.com/office/drawing/2014/main" id="{EC214718-4132-42ED-B783-6997B39E7535}"/>
              </a:ext>
            </a:extLst>
          </p:cNvPr>
          <p:cNvSpPr/>
          <p:nvPr/>
        </p:nvSpPr>
        <p:spPr>
          <a:xfrm>
            <a:off x="1964061" y="2280446"/>
            <a:ext cx="7415984" cy="83765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1DC1CD9-47CF-4B81-96D3-80BDF5FE3308}"/>
              </a:ext>
            </a:extLst>
          </p:cNvPr>
          <p:cNvCxnSpPr/>
          <p:nvPr/>
        </p:nvCxnSpPr>
        <p:spPr>
          <a:xfrm>
            <a:off x="2527736" y="2300166"/>
            <a:ext cx="0" cy="3210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D65AE78-DD6C-437D-8E9E-ECCF281AB254}"/>
              </a:ext>
            </a:extLst>
          </p:cNvPr>
          <p:cNvCxnSpPr>
            <a:cxnSpLocks/>
          </p:cNvCxnSpPr>
          <p:nvPr/>
        </p:nvCxnSpPr>
        <p:spPr>
          <a:xfrm rot="5400000">
            <a:off x="1804945" y="2141298"/>
            <a:ext cx="0" cy="200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D2AC98D9-F3C3-4F23-A3BF-5E265D9ECDC2}"/>
              </a:ext>
            </a:extLst>
          </p:cNvPr>
          <p:cNvCxnSpPr>
            <a:cxnSpLocks/>
          </p:cNvCxnSpPr>
          <p:nvPr/>
        </p:nvCxnSpPr>
        <p:spPr>
          <a:xfrm>
            <a:off x="3384263" y="2502808"/>
            <a:ext cx="0" cy="1459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接點: 肘形 34">
            <a:extLst>
              <a:ext uri="{FF2B5EF4-FFF2-40B4-BE49-F238E27FC236}">
                <a16:creationId xmlns:a16="http://schemas.microsoft.com/office/drawing/2014/main" id="{531F8131-1BAF-4CC9-82D7-E69688CB8066}"/>
              </a:ext>
            </a:extLst>
          </p:cNvPr>
          <p:cNvCxnSpPr>
            <a:cxnSpLocks/>
          </p:cNvCxnSpPr>
          <p:nvPr/>
        </p:nvCxnSpPr>
        <p:spPr>
          <a:xfrm>
            <a:off x="3086690" y="2302558"/>
            <a:ext cx="297573" cy="200250"/>
          </a:xfrm>
          <a:prstGeom prst="bentConnector3">
            <a:avLst>
              <a:gd name="adj1" fmla="val -154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1B57C43D-F8D2-4266-AE5C-D764713858BB}"/>
              </a:ext>
            </a:extLst>
          </p:cNvPr>
          <p:cNvCxnSpPr>
            <a:cxnSpLocks/>
          </p:cNvCxnSpPr>
          <p:nvPr/>
        </p:nvCxnSpPr>
        <p:spPr>
          <a:xfrm>
            <a:off x="4247979" y="2477083"/>
            <a:ext cx="0" cy="18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ACD7D117-6B62-41E4-B3DA-7511E448AD5E}"/>
              </a:ext>
            </a:extLst>
          </p:cNvPr>
          <p:cNvCxnSpPr>
            <a:cxnSpLocks/>
          </p:cNvCxnSpPr>
          <p:nvPr/>
        </p:nvCxnSpPr>
        <p:spPr>
          <a:xfrm>
            <a:off x="5164172" y="2302558"/>
            <a:ext cx="0" cy="288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5C578A5F-8797-40A2-A450-06EA3E9F60E2}"/>
              </a:ext>
            </a:extLst>
          </p:cNvPr>
          <p:cNvCxnSpPr/>
          <p:nvPr/>
        </p:nvCxnSpPr>
        <p:spPr>
          <a:xfrm flipV="1">
            <a:off x="5903077" y="2241356"/>
            <a:ext cx="0" cy="1080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5317110A-1C9A-4EE3-BFB4-0CC294478FD4}"/>
              </a:ext>
            </a:extLst>
          </p:cNvPr>
          <p:cNvCxnSpPr>
            <a:cxnSpLocks/>
          </p:cNvCxnSpPr>
          <p:nvPr/>
        </p:nvCxnSpPr>
        <p:spPr>
          <a:xfrm flipH="1">
            <a:off x="5897389" y="2346184"/>
            <a:ext cx="28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882D25DF-008C-4E10-B62D-889B31B6DF26}"/>
              </a:ext>
            </a:extLst>
          </p:cNvPr>
          <p:cNvCxnSpPr>
            <a:cxnSpLocks/>
          </p:cNvCxnSpPr>
          <p:nvPr/>
        </p:nvCxnSpPr>
        <p:spPr>
          <a:xfrm>
            <a:off x="7650031" y="2351083"/>
            <a:ext cx="0" cy="25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D6AD2E40-0896-429C-B2DA-419217AF62F1}"/>
              </a:ext>
            </a:extLst>
          </p:cNvPr>
          <p:cNvCxnSpPr>
            <a:cxnSpLocks/>
          </p:cNvCxnSpPr>
          <p:nvPr/>
        </p:nvCxnSpPr>
        <p:spPr>
          <a:xfrm>
            <a:off x="6185868" y="2346184"/>
            <a:ext cx="0" cy="2803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>
            <a:extLst>
              <a:ext uri="{FF2B5EF4-FFF2-40B4-BE49-F238E27FC236}">
                <a16:creationId xmlns:a16="http://schemas.microsoft.com/office/drawing/2014/main" id="{1B5F4DA9-B782-46B9-B532-6650DCEF398F}"/>
              </a:ext>
            </a:extLst>
          </p:cNvPr>
          <p:cNvCxnSpPr>
            <a:cxnSpLocks/>
          </p:cNvCxnSpPr>
          <p:nvPr/>
        </p:nvCxnSpPr>
        <p:spPr>
          <a:xfrm flipH="1">
            <a:off x="6462032" y="2376201"/>
            <a:ext cx="1187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17627826-3685-4CD3-A698-A3592ED97FF3}"/>
              </a:ext>
            </a:extLst>
          </p:cNvPr>
          <p:cNvCxnSpPr>
            <a:cxnSpLocks/>
          </p:cNvCxnSpPr>
          <p:nvPr/>
        </p:nvCxnSpPr>
        <p:spPr>
          <a:xfrm flipV="1">
            <a:off x="6462031" y="2249122"/>
            <a:ext cx="0" cy="1440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接點: 肘形 44">
            <a:extLst>
              <a:ext uri="{FF2B5EF4-FFF2-40B4-BE49-F238E27FC236}">
                <a16:creationId xmlns:a16="http://schemas.microsoft.com/office/drawing/2014/main" id="{1C6C1854-647C-4D46-89EA-83F60A3C550E}"/>
              </a:ext>
            </a:extLst>
          </p:cNvPr>
          <p:cNvCxnSpPr>
            <a:cxnSpLocks/>
          </p:cNvCxnSpPr>
          <p:nvPr/>
        </p:nvCxnSpPr>
        <p:spPr>
          <a:xfrm>
            <a:off x="3680689" y="2286114"/>
            <a:ext cx="569328" cy="190969"/>
          </a:xfrm>
          <a:prstGeom prst="bentConnector3">
            <a:avLst>
              <a:gd name="adj1" fmla="val 233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圖片 33">
            <a:extLst>
              <a:ext uri="{FF2B5EF4-FFF2-40B4-BE49-F238E27FC236}">
                <a16:creationId xmlns:a16="http://schemas.microsoft.com/office/drawing/2014/main" id="{B6E89642-C7DC-48C7-9A2B-815ACEADF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2359" y="2705540"/>
            <a:ext cx="1277970" cy="103135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69AC8A70-52C7-4B4E-B0C0-CCAF074BA0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2" r="4762" b="5068"/>
          <a:stretch/>
        </p:blipFill>
        <p:spPr>
          <a:xfrm>
            <a:off x="4469204" y="2687825"/>
            <a:ext cx="1226460" cy="143663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2C7DB753-6FD7-437F-8131-25A650B98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" t="2281" r="1"/>
          <a:stretch/>
        </p:blipFill>
        <p:spPr>
          <a:xfrm>
            <a:off x="5565933" y="2664172"/>
            <a:ext cx="2000790" cy="1596932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36FCAC1E-2157-4029-B5A7-DE4C0D979D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6" b="3907"/>
          <a:stretch/>
        </p:blipFill>
        <p:spPr>
          <a:xfrm>
            <a:off x="7223748" y="2649158"/>
            <a:ext cx="2113085" cy="2365825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F795AC72-E151-4B0D-AC6B-9D389EA9D1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49685" r="1" b="4522"/>
          <a:stretch/>
        </p:blipFill>
        <p:spPr>
          <a:xfrm>
            <a:off x="4021937" y="2703948"/>
            <a:ext cx="427275" cy="221974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42773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505823D9-F70B-43F5-B469-3819DF606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527"/>
          <a:stretch/>
        </p:blipFill>
        <p:spPr>
          <a:xfrm>
            <a:off x="950760" y="933854"/>
            <a:ext cx="7416000" cy="113195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8E25646-9E03-42E4-AFF6-C7B69E5C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-6001"/>
            <a:ext cx="7543800" cy="720000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/>
              <a:t>How to start analyzing a video </a:t>
            </a:r>
            <a:endParaRPr lang="zh-TW" altLang="en-US" b="1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9D5B15C9-6040-4B07-8943-7F36C2B50960}"/>
              </a:ext>
            </a:extLst>
          </p:cNvPr>
          <p:cNvSpPr/>
          <p:nvPr/>
        </p:nvSpPr>
        <p:spPr>
          <a:xfrm>
            <a:off x="869367" y="2474499"/>
            <a:ext cx="7543800" cy="4247475"/>
          </a:xfrm>
          <a:prstGeom prst="roundRect">
            <a:avLst>
              <a:gd name="adj" fmla="val 8992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zh-TW" altLang="en-US" sz="2400" b="1" dirty="0"/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Open</a:t>
            </a:r>
            <a:r>
              <a:rPr lang="en-US" altLang="zh-TW" sz="2400" b="1" dirty="0"/>
              <a:t> a video or tracker file.</a:t>
            </a:r>
            <a:r>
              <a:rPr lang="en-US" altLang="zh-TW" sz="2400" dirty="0"/>
              <a:t>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zh-TW" altLang="en-US" sz="2400" b="1" dirty="0"/>
              <a:t> </a:t>
            </a:r>
            <a:r>
              <a:rPr lang="en-US" altLang="zh-TW" sz="2400" b="1" dirty="0"/>
              <a:t>Identify the </a:t>
            </a:r>
            <a:r>
              <a:rPr lang="en-US" altLang="zh-TW" sz="2400" b="1" dirty="0">
                <a:solidFill>
                  <a:srgbClr val="FF0000"/>
                </a:solidFill>
              </a:rPr>
              <a:t>frames</a:t>
            </a:r>
            <a:r>
              <a:rPr lang="en-US" altLang="zh-TW" sz="2400" b="1" dirty="0"/>
              <a:t> ("video clip") you wish to analyze.</a:t>
            </a:r>
            <a:r>
              <a:rPr lang="en-US" altLang="zh-TW" sz="2400" dirty="0"/>
              <a:t>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zh-TW" altLang="en-US" sz="2400" b="1" dirty="0"/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Calibrate</a:t>
            </a:r>
            <a:r>
              <a:rPr lang="en-US" altLang="zh-TW" sz="2400" b="1" dirty="0"/>
              <a:t> the video </a:t>
            </a:r>
            <a:r>
              <a:rPr lang="en-US" altLang="zh-TW" sz="2400" b="1" dirty="0">
                <a:solidFill>
                  <a:srgbClr val="FF0000"/>
                </a:solidFill>
              </a:rPr>
              <a:t>scale</a:t>
            </a:r>
            <a:r>
              <a:rPr lang="en-US" altLang="zh-TW" sz="2400" b="1" dirty="0"/>
              <a:t>.</a:t>
            </a:r>
            <a:r>
              <a:rPr lang="en-US" altLang="zh-TW" sz="2400" dirty="0"/>
              <a:t>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zh-TW" altLang="en-US" sz="2400" b="1" dirty="0"/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Set</a:t>
            </a:r>
            <a:r>
              <a:rPr lang="en-US" altLang="zh-TW" sz="2400" b="1" dirty="0"/>
              <a:t> the reference frame origin and </a:t>
            </a:r>
            <a:r>
              <a:rPr lang="en-US" altLang="zh-TW" sz="2400" b="1" dirty="0">
                <a:solidFill>
                  <a:srgbClr val="FF0000"/>
                </a:solidFill>
              </a:rPr>
              <a:t>coordinate</a:t>
            </a:r>
            <a:r>
              <a:rPr lang="en-US" altLang="zh-TW" sz="2400" b="1" dirty="0"/>
              <a:t> axis tilt.</a:t>
            </a:r>
            <a:r>
              <a:rPr lang="en-US" altLang="zh-TW" sz="2400" dirty="0"/>
              <a:t>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zh-TW" altLang="en-US" sz="2400" b="1" dirty="0"/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Track</a:t>
            </a:r>
            <a:r>
              <a:rPr lang="en-US" altLang="zh-TW" sz="2400" b="1" dirty="0"/>
              <a:t> objects of interest with the mouse. </a:t>
            </a:r>
            <a:endParaRPr lang="en-US" altLang="zh-TW" sz="2400" dirty="0"/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zh-TW" altLang="en-US" sz="2400" b="1" dirty="0"/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Plot and analyze </a:t>
            </a:r>
            <a:r>
              <a:rPr lang="en-US" altLang="zh-TW" sz="2400" b="1" dirty="0"/>
              <a:t>the tracks.</a:t>
            </a:r>
            <a:r>
              <a:rPr lang="en-US" altLang="zh-TW" sz="2400" dirty="0"/>
              <a:t>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zh-TW" altLang="en-US" sz="2400" b="1" dirty="0"/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Save</a:t>
            </a:r>
            <a:r>
              <a:rPr lang="en-US" altLang="zh-TW" sz="2400" b="1" dirty="0"/>
              <a:t> your work in a tracker file. </a:t>
            </a:r>
            <a:endParaRPr lang="en-US" altLang="zh-TW" sz="2400" dirty="0"/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zh-TW" altLang="en-US" sz="2400" b="1" dirty="0"/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Export track data </a:t>
            </a:r>
            <a:r>
              <a:rPr lang="en-US" altLang="zh-TW" sz="2400" b="1" dirty="0"/>
              <a:t>to a spreadsheet.</a:t>
            </a:r>
            <a:r>
              <a:rPr lang="en-US" altLang="zh-TW" sz="2400" dirty="0"/>
              <a:t>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zh-TW" altLang="en-US" sz="2400" b="1" dirty="0"/>
              <a:t> </a:t>
            </a:r>
            <a:r>
              <a:rPr lang="en-US" altLang="zh-TW" sz="2400" b="1" dirty="0"/>
              <a:t>Print, save or copy/paste images for reports.</a:t>
            </a:r>
            <a:r>
              <a:rPr lang="en-US" altLang="zh-TW" sz="2400" dirty="0"/>
              <a:t> 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4C7199DC-A037-47E1-AEA4-7D1DC8311931}"/>
              </a:ext>
            </a:extLst>
          </p:cNvPr>
          <p:cNvGrpSpPr/>
          <p:nvPr/>
        </p:nvGrpSpPr>
        <p:grpSpPr>
          <a:xfrm>
            <a:off x="1018511" y="1984560"/>
            <a:ext cx="3244658" cy="490193"/>
            <a:chOff x="1018511" y="2066204"/>
            <a:chExt cx="3244658" cy="490193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0D76E58-4992-43BC-97C8-55800821AB13}"/>
                </a:ext>
              </a:extLst>
            </p:cNvPr>
            <p:cNvSpPr/>
            <p:nvPr/>
          </p:nvSpPr>
          <p:spPr>
            <a:xfrm>
              <a:off x="1018511" y="2094732"/>
              <a:ext cx="4331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endParaRPr lang="zh-TW" altLang="en-US" sz="2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75F0115-C788-4B6B-A3C9-FCC354097AEC}"/>
                </a:ext>
              </a:extLst>
            </p:cNvPr>
            <p:cNvSpPr/>
            <p:nvPr/>
          </p:nvSpPr>
          <p:spPr>
            <a:xfrm>
              <a:off x="1907467" y="2083951"/>
              <a:ext cx="4331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endParaRPr lang="zh-TW" altLang="en-US" sz="2400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75B5EC1-88A9-408E-9507-C26E46F9FE7E}"/>
                </a:ext>
              </a:extLst>
            </p:cNvPr>
            <p:cNvSpPr/>
            <p:nvPr/>
          </p:nvSpPr>
          <p:spPr>
            <a:xfrm>
              <a:off x="2297655" y="2073424"/>
              <a:ext cx="4331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endParaRPr lang="zh-TW" altLang="en-US" sz="24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9E105A6-7E7A-4A38-B73F-56F84A05D0BB}"/>
                </a:ext>
              </a:extLst>
            </p:cNvPr>
            <p:cNvSpPr/>
            <p:nvPr/>
          </p:nvSpPr>
          <p:spPr>
            <a:xfrm>
              <a:off x="2687843" y="2066204"/>
              <a:ext cx="4331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endParaRPr lang="zh-TW" altLang="en-US" sz="2400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696B4CE-8600-4CF8-9F5F-E2C9833CD44A}"/>
                </a:ext>
              </a:extLst>
            </p:cNvPr>
            <p:cNvSpPr/>
            <p:nvPr/>
          </p:nvSpPr>
          <p:spPr>
            <a:xfrm>
              <a:off x="3830037" y="2083952"/>
              <a:ext cx="4331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</a:t>
              </a:r>
              <a:endParaRPr lang="zh-TW" altLang="en-US" sz="2400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BD34CF0-1E44-46E3-85F7-7AFEFAEBE33E}"/>
                </a:ext>
              </a:extLst>
            </p:cNvPr>
            <p:cNvSpPr/>
            <p:nvPr/>
          </p:nvSpPr>
          <p:spPr>
            <a:xfrm>
              <a:off x="1363975" y="2085826"/>
              <a:ext cx="4331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7.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984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A011D0-E041-4B30-8683-72723AD3B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286"/>
            <a:ext cx="7543800" cy="744041"/>
          </a:xfrm>
        </p:spPr>
        <p:txBody>
          <a:bodyPr anchor="ctr"/>
          <a:lstStyle/>
          <a:p>
            <a:pPr algn="ctr"/>
            <a:r>
              <a:rPr lang="zh-TW" altLang="en-US" b="1" dirty="0"/>
              <a:t> </a:t>
            </a:r>
            <a:r>
              <a:rPr lang="en-US" altLang="zh-TW" b="1" dirty="0"/>
              <a:t>1. Open a video or tracker file</a:t>
            </a:r>
            <a:endParaRPr lang="zh-TW" altLang="en-US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6265EC10-ABF3-4D7A-BED9-121A2B1628AF}"/>
              </a:ext>
            </a:extLst>
          </p:cNvPr>
          <p:cNvGrpSpPr/>
          <p:nvPr/>
        </p:nvGrpSpPr>
        <p:grpSpPr>
          <a:xfrm>
            <a:off x="566928" y="1266552"/>
            <a:ext cx="4940342" cy="4757057"/>
            <a:chOff x="-27432" y="1266552"/>
            <a:chExt cx="4940342" cy="4757057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7212DAB-40AA-4BA7-9655-C93A7241B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737362"/>
              <a:ext cx="4912910" cy="4286247"/>
            </a:xfrm>
            <a:prstGeom prst="rect">
              <a:avLst/>
            </a:prstGeom>
            <a:ln w="28575">
              <a:solidFill>
                <a:srgbClr val="0000FF"/>
              </a:solidFill>
            </a:ln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264D9CD4-799E-442F-A704-DC1453CA6FD2}"/>
                </a:ext>
              </a:extLst>
            </p:cNvPr>
            <p:cNvSpPr txBox="1"/>
            <p:nvPr/>
          </p:nvSpPr>
          <p:spPr>
            <a:xfrm>
              <a:off x="-27432" y="1266552"/>
              <a:ext cx="1412503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Method 1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87A0579E-34A7-4E80-970F-3AC03D5C794C}"/>
              </a:ext>
            </a:extLst>
          </p:cNvPr>
          <p:cNvGrpSpPr/>
          <p:nvPr/>
        </p:nvGrpSpPr>
        <p:grpSpPr>
          <a:xfrm>
            <a:off x="2775121" y="3112524"/>
            <a:ext cx="5024922" cy="4772953"/>
            <a:chOff x="1843363" y="2821599"/>
            <a:chExt cx="5024922" cy="477295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1D7B2F4E-B56A-4048-857C-E22EB68CB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75238" y="3301919"/>
              <a:ext cx="4993047" cy="4292633"/>
            </a:xfrm>
            <a:prstGeom prst="rect">
              <a:avLst/>
            </a:prstGeom>
            <a:ln w="28575">
              <a:solidFill>
                <a:srgbClr val="0000FF"/>
              </a:solidFill>
            </a:ln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81F99D2-A0F3-414A-A662-747C266EA869}"/>
                </a:ext>
              </a:extLst>
            </p:cNvPr>
            <p:cNvSpPr txBox="1"/>
            <p:nvPr/>
          </p:nvSpPr>
          <p:spPr>
            <a:xfrm>
              <a:off x="1843363" y="2821599"/>
              <a:ext cx="1412503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Method 2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7817C2D-EE0C-42C3-8090-0475B46ECFE5}"/>
              </a:ext>
            </a:extLst>
          </p:cNvPr>
          <p:cNvGrpSpPr/>
          <p:nvPr/>
        </p:nvGrpSpPr>
        <p:grpSpPr>
          <a:xfrm>
            <a:off x="5661647" y="3794316"/>
            <a:ext cx="5140245" cy="4781783"/>
            <a:chOff x="5030131" y="3722129"/>
            <a:chExt cx="5140245" cy="478178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89F4554-CB1F-4AB5-91D1-7D82D2A9E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7563" y="4211279"/>
              <a:ext cx="5112813" cy="4292633"/>
            </a:xfrm>
            <a:prstGeom prst="rect">
              <a:avLst/>
            </a:prstGeom>
            <a:ln w="28575">
              <a:solidFill>
                <a:srgbClr val="0000FF"/>
              </a:solidFill>
            </a:ln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3B7BA50-9D89-47D8-80D1-15EB60AF305E}"/>
                </a:ext>
              </a:extLst>
            </p:cNvPr>
            <p:cNvSpPr txBox="1"/>
            <p:nvPr/>
          </p:nvSpPr>
          <p:spPr>
            <a:xfrm>
              <a:off x="5030131" y="3722129"/>
              <a:ext cx="1412503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Method 3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F7DC4A6-87FE-41D8-9755-C840CD9007F3}"/>
              </a:ext>
            </a:extLst>
          </p:cNvPr>
          <p:cNvSpPr txBox="1"/>
          <p:nvPr/>
        </p:nvSpPr>
        <p:spPr>
          <a:xfrm>
            <a:off x="667512" y="2661234"/>
            <a:ext cx="363593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File/ Open/File Chooser</a:t>
            </a:r>
            <a:endParaRPr lang="zh-TW" altLang="en-US" sz="28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27D6805-D8DB-4D64-ACB0-97A9E35A6EB4}"/>
              </a:ext>
            </a:extLst>
          </p:cNvPr>
          <p:cNvSpPr txBox="1"/>
          <p:nvPr/>
        </p:nvSpPr>
        <p:spPr>
          <a:xfrm>
            <a:off x="6394049" y="4694395"/>
            <a:ext cx="281198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File/Import/Video</a:t>
            </a:r>
            <a:endParaRPr lang="zh-TW" altLang="en-US" sz="28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E9F9FFB-FDD7-4F12-800A-73AFBD62B62C}"/>
              </a:ext>
            </a:extLst>
          </p:cNvPr>
          <p:cNvSpPr txBox="1"/>
          <p:nvPr/>
        </p:nvSpPr>
        <p:spPr>
          <a:xfrm>
            <a:off x="3159219" y="4694395"/>
            <a:ext cx="2247731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Video/ Import</a:t>
            </a:r>
            <a:endParaRPr lang="zh-TW" altLang="en-US" sz="2800" dirty="0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F4D89617-BCB3-4E4C-8AED-419BF08DFC0A}"/>
              </a:ext>
            </a:extLst>
          </p:cNvPr>
          <p:cNvSpPr/>
          <p:nvPr/>
        </p:nvSpPr>
        <p:spPr>
          <a:xfrm>
            <a:off x="0" y="4496281"/>
            <a:ext cx="2864954" cy="2349433"/>
          </a:xfrm>
          <a:prstGeom prst="roundRect">
            <a:avLst>
              <a:gd name="adj" fmla="val 506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marL="132160" indent="-132160">
              <a:lnSpc>
                <a:spcPct val="120000"/>
              </a:lnSpc>
            </a:pP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Tracker 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可分析三種影片模式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 marL="201216" indent="-201216">
              <a:lnSpc>
                <a:spcPct val="120000"/>
              </a:lnSpc>
              <a:buFont typeface="+mj-lt"/>
              <a:buAutoNum type="arabicPeriod"/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數位影片檔 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(.mov, .</a:t>
            </a:r>
            <a:r>
              <a:rPr lang="en-US" altLang="zh-TW" sz="15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avi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.mp4, .</a:t>
            </a:r>
            <a:r>
              <a:rPr lang="en-US" altLang="zh-TW" sz="15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flv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.</a:t>
            </a:r>
            <a:r>
              <a:rPr lang="en-US" altLang="zh-TW" sz="15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wmv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.</a:t>
            </a:r>
            <a:r>
              <a:rPr lang="en-US" altLang="zh-TW" sz="15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ogg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etc.)  </a:t>
            </a:r>
          </a:p>
          <a:p>
            <a:pPr marL="132160" indent="-13216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動畫檔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(.gif). </a:t>
            </a:r>
          </a:p>
          <a:p>
            <a:pPr marL="267891" indent="-267891">
              <a:lnSpc>
                <a:spcPct val="120000"/>
              </a:lnSpc>
              <a:buFont typeface="+mj-lt"/>
              <a:buAutoNum type="arabicPeriod"/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多個連續圖像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(.jpg, .</a:t>
            </a:r>
            <a:r>
              <a:rPr lang="en-US" altLang="zh-TW" sz="15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png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or pasted from the clipboard). 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0327038-5057-45E9-B51E-8CECA4D25693}"/>
              </a:ext>
            </a:extLst>
          </p:cNvPr>
          <p:cNvSpPr/>
          <p:nvPr/>
        </p:nvSpPr>
        <p:spPr>
          <a:xfrm>
            <a:off x="4919802" y="1110730"/>
            <a:ext cx="3974808" cy="21368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563" indent="-182563">
              <a:lnSpc>
                <a:spcPct val="120000"/>
              </a:lnSpc>
            </a:pP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</a:rPr>
              <a:t>Tracker can analyze three different </a:t>
            </a:r>
            <a:r>
              <a: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</a:rPr>
              <a:t>video types</a:t>
            </a: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182563" indent="-182563">
              <a:lnSpc>
                <a:spcPct val="120000"/>
              </a:lnSpc>
              <a:buFont typeface="+mj-lt"/>
              <a:buAutoNum type="arabicPeriod"/>
            </a:pPr>
            <a:r>
              <a: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</a:rPr>
              <a:t>digital video</a:t>
            </a: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</a:rPr>
              <a:t> files (.mov, .</a:t>
            </a:r>
            <a:r>
              <a:rPr lang="en-US" altLang="zh-TW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avi</a:t>
            </a: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</a:rPr>
              <a:t>, .mp4, .</a:t>
            </a:r>
            <a:r>
              <a:rPr lang="en-US" altLang="zh-TW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flv</a:t>
            </a: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</a:rPr>
              <a:t>, .</a:t>
            </a:r>
            <a:r>
              <a:rPr lang="en-US" altLang="zh-TW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wmv</a:t>
            </a: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</a:rPr>
              <a:t>, .</a:t>
            </a:r>
            <a:r>
              <a:rPr lang="en-US" altLang="zh-TW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ogg</a:t>
            </a: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</a:rPr>
              <a:t>, etc.) which require a </a:t>
            </a:r>
            <a:r>
              <a: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</a:rPr>
              <a:t>video engine</a:t>
            </a: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</a:rPr>
              <a:t> (see below).</a:t>
            </a:r>
          </a:p>
          <a:p>
            <a:pPr marL="182563" indent="-182563">
              <a:lnSpc>
                <a:spcPct val="120000"/>
              </a:lnSpc>
              <a:buFont typeface="+mj-lt"/>
              <a:buAutoNum type="arabicPeriod"/>
            </a:pPr>
            <a:r>
              <a: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</a:rPr>
              <a:t>animated GIF</a:t>
            </a: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</a:rPr>
              <a:t> files (.gif).</a:t>
            </a:r>
          </a:p>
          <a:p>
            <a:pPr marL="182563" indent="-182563">
              <a:lnSpc>
                <a:spcPct val="120000"/>
              </a:lnSpc>
              <a:buFont typeface="+mj-lt"/>
              <a:buAutoNum type="arabicPeriod"/>
            </a:pPr>
            <a:r>
              <a: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images and image sequences</a:t>
            </a: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</a:rPr>
              <a:t> consisting of one or more digital images (.jpg, .</a:t>
            </a:r>
            <a:r>
              <a:rPr lang="en-US" altLang="zh-TW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png</a:t>
            </a: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</a:rPr>
              <a:t>, zip or pasted from the clipboard ).</a:t>
            </a:r>
            <a:endParaRPr lang="en-US" altLang="zh-TW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2D2465A-94B3-467D-8080-032CBA20F5FB}"/>
              </a:ext>
            </a:extLst>
          </p:cNvPr>
          <p:cNvSpPr/>
          <p:nvPr/>
        </p:nvSpPr>
        <p:spPr>
          <a:xfrm>
            <a:off x="2103519" y="2282688"/>
            <a:ext cx="1412503" cy="36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E7A3CFC-1D94-4800-BEFF-CC89998B68E7}"/>
              </a:ext>
            </a:extLst>
          </p:cNvPr>
          <p:cNvSpPr/>
          <p:nvPr/>
        </p:nvSpPr>
        <p:spPr>
          <a:xfrm>
            <a:off x="3344491" y="3910805"/>
            <a:ext cx="1224000" cy="36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13CB7F1-F90B-4CF2-A35A-3F670F7986C9}"/>
              </a:ext>
            </a:extLst>
          </p:cNvPr>
          <p:cNvSpPr/>
          <p:nvPr/>
        </p:nvSpPr>
        <p:spPr>
          <a:xfrm>
            <a:off x="7279040" y="6160632"/>
            <a:ext cx="1224000" cy="36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7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658A3F-AD39-4C44-A66F-FC49B5B6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5A8648A-3FF9-4781-9F81-B3F6A4F5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640" y="864268"/>
            <a:ext cx="7522120" cy="512946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3332D6B-740B-4312-83D0-05322F510C3F}"/>
              </a:ext>
            </a:extLst>
          </p:cNvPr>
          <p:cNvSpPr/>
          <p:nvPr/>
        </p:nvSpPr>
        <p:spPr>
          <a:xfrm>
            <a:off x="5225967" y="5450619"/>
            <a:ext cx="648929" cy="378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938612"/>
      </p:ext>
    </p:extLst>
  </p:cSld>
  <p:clrMapOvr>
    <a:masterClrMapping/>
  </p:clrMapOvr>
</p:sld>
</file>

<file path=ppt/theme/theme1.xml><?xml version="1.0" encoding="utf-8"?>
<a:theme xmlns:a="http://schemas.openxmlformats.org/drawingml/2006/main" name="110普物實驗室-3">
  <a:themeElements>
    <a:clrScheme name="自訂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0000CC"/>
      </a:hlink>
      <a:folHlink>
        <a:srgbClr val="AD84C6"/>
      </a:folHlink>
    </a:clrScheme>
    <a:fontScheme name="清大">
      <a:majorFont>
        <a:latin typeface="Calibri Light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0普物實驗室-3" id="{297EEFFE-9612-4EB5-A87B-96F3E5B9DDE2}" vid="{23924432-211A-470D-9D7D-AA63FC17AC2E}"/>
    </a:ext>
  </a:extLst>
</a:theme>
</file>

<file path=ppt/theme/theme2.xml><?xml version="1.0" encoding="utf-8"?>
<a:theme xmlns:a="http://schemas.openxmlformats.org/drawingml/2006/main" name="1_110普物實驗室-3">
  <a:themeElements>
    <a:clrScheme name="自訂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0000CC"/>
      </a:hlink>
      <a:folHlink>
        <a:srgbClr val="AD84C6"/>
      </a:folHlink>
    </a:clrScheme>
    <a:fontScheme name="清大">
      <a:majorFont>
        <a:latin typeface="Calibri Light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0普物實驗室-3" id="{8DA1DC74-580F-4D4C-B35A-7950FD26C6F5}" vid="{F0F2BF4D-6EF0-49C8-B5F9-B01F67678DC9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110普物實驗室-3</Template>
  <TotalTime>22399</TotalTime>
  <Words>1299</Words>
  <Application>Microsoft Office PowerPoint</Application>
  <PresentationFormat>如螢幕大小 (4:3)</PresentationFormat>
  <Paragraphs>169</Paragraphs>
  <Slides>37</Slides>
  <Notes>1</Notes>
  <HiddenSlides>1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48" baseType="lpstr">
      <vt:lpstr>微軟正黑體</vt:lpstr>
      <vt:lpstr>新細明體</vt:lpstr>
      <vt:lpstr>標楷體</vt:lpstr>
      <vt:lpstr>Arial</vt:lpstr>
      <vt:lpstr>Calibri</vt:lpstr>
      <vt:lpstr>Calibri Light</vt:lpstr>
      <vt:lpstr>Tahoma</vt:lpstr>
      <vt:lpstr>Times New Roman</vt:lpstr>
      <vt:lpstr>Wingdings</vt:lpstr>
      <vt:lpstr>110普物實驗室-3</vt:lpstr>
      <vt:lpstr>1_110普物實驗室-3</vt:lpstr>
      <vt:lpstr>Tracker  – Newton's Second Law</vt:lpstr>
      <vt:lpstr>Download</vt:lpstr>
      <vt:lpstr>PowerPoint 簡報</vt:lpstr>
      <vt:lpstr>Getting start</vt:lpstr>
      <vt:lpstr>Language setting</vt:lpstr>
      <vt:lpstr>Tracker --- menu bar</vt:lpstr>
      <vt:lpstr>How to start analyzing a video </vt:lpstr>
      <vt:lpstr> 1. Open a video or tracker file</vt:lpstr>
      <vt:lpstr>PowerPoint 簡報</vt:lpstr>
      <vt:lpstr>If need to rotate the video: Video filters</vt:lpstr>
      <vt:lpstr>2. Identify the frames ("video clip") you wish to analyze</vt:lpstr>
      <vt:lpstr>Video-Clip Settings (method 1)  (設定取樣範圍與間隔) </vt:lpstr>
      <vt:lpstr>Video-Clip Settings (method 2)</vt:lpstr>
      <vt:lpstr>3. Calibrate the video scale  (設定比例尺)  </vt:lpstr>
      <vt:lpstr>Calibration Stick</vt:lpstr>
      <vt:lpstr>Unlocked calibration Stick </vt:lpstr>
      <vt:lpstr>Units</vt:lpstr>
      <vt:lpstr>4. Set the reference frame origin and coordinate axis tilt- (設定坐標系) </vt:lpstr>
      <vt:lpstr>Coordinate Axes</vt:lpstr>
      <vt:lpstr>5. Track objects with the mouse - add track point</vt:lpstr>
      <vt:lpstr>A. Manual tracking</vt:lpstr>
      <vt:lpstr>A. Manual tracking-Delete</vt:lpstr>
      <vt:lpstr>B. Auto tracking</vt:lpstr>
      <vt:lpstr> Select the target track (選擇追蹤參考點)</vt:lpstr>
      <vt:lpstr> Select the target track (選擇追蹤參考點)</vt:lpstr>
      <vt:lpstr> Click the Search button</vt:lpstr>
      <vt:lpstr>Auto track result</vt:lpstr>
      <vt:lpstr>PowerPoint 簡報</vt:lpstr>
      <vt:lpstr> 7. Save your work in a tracker file</vt:lpstr>
      <vt:lpstr>Copy data (Use EXCEL Analyze) </vt:lpstr>
      <vt:lpstr>Paste data  in EXCEL </vt:lpstr>
      <vt:lpstr>Export data</vt:lpstr>
      <vt:lpstr>Analyze---Use tracker</vt:lpstr>
      <vt:lpstr>Data tool</vt:lpstr>
      <vt:lpstr>Newton‘s Second Law (2次函數)</vt:lpstr>
      <vt:lpstr>Newton‘s Second Law (2次函數)</vt:lpstr>
      <vt:lpstr>Set new Fit Function Newton‘s Second Law (2次函數)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Tracker  – simple harmonic motion</dc:title>
  <dc:creator>W1111;FYLEE</dc:creator>
  <cp:lastModifiedBy>W1111</cp:lastModifiedBy>
  <cp:revision>173</cp:revision>
  <dcterms:created xsi:type="dcterms:W3CDTF">2023-07-21T02:42:51Z</dcterms:created>
  <dcterms:modified xsi:type="dcterms:W3CDTF">2023-09-08T06:42:24Z</dcterms:modified>
</cp:coreProperties>
</file>